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62" r:id="rId4"/>
    <p:sldId id="258" r:id="rId5"/>
    <p:sldId id="259" r:id="rId6"/>
    <p:sldId id="260" r:id="rId7"/>
    <p:sldId id="261" r:id="rId8"/>
  </p:sldIdLst>
  <p:sldSz cx="12190413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39" autoAdjust="0"/>
  </p:normalViewPr>
  <p:slideViewPr>
    <p:cSldViewPr>
      <p:cViewPr varScale="1">
        <p:scale>
          <a:sx n="116" d="100"/>
          <a:sy n="116" d="100"/>
        </p:scale>
        <p:origin x="-354" y="-96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399FF3-1288-40DD-947D-2D9847255904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522800-E586-470F-995E-85F609ED10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5350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2825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D26635-EFC3-4EC3-B50D-761BD2862BAA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5826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281" y="2130426"/>
            <a:ext cx="10361851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562" y="3886200"/>
            <a:ext cx="8533289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2894-C8DE-4389-83AA-E2A64BB1DA0F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9D2C8-0CC3-49C1-A179-8F4B278D7BA1}" type="slidenum">
              <a:rPr lang="ru-RU" smtClean="0"/>
              <a:t>‹#›</a:t>
            </a:fld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7" y="0"/>
            <a:ext cx="1218477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81994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2894-C8DE-4389-83AA-E2A64BB1DA0F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9D2C8-0CC3-49C1-A179-8F4B278D7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66701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8049" y="274639"/>
            <a:ext cx="2742843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521" y="274639"/>
            <a:ext cx="8025355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2894-C8DE-4389-83AA-E2A64BB1DA0F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9D2C8-0CC3-49C1-A179-8F4B278D7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22124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2894-C8DE-4389-83AA-E2A64BB1DA0F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9D2C8-0CC3-49C1-A179-8F4B278D7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60583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959" y="4406901"/>
            <a:ext cx="10361851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959" y="2906713"/>
            <a:ext cx="10361851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2894-C8DE-4389-83AA-E2A64BB1DA0F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9D2C8-0CC3-49C1-A179-8F4B278D7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03622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609521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96793" y="1600201"/>
            <a:ext cx="5384099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2894-C8DE-4389-83AA-E2A64BB1DA0F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9D2C8-0CC3-49C1-A179-8F4B278D7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8277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535113"/>
            <a:ext cx="5386216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09521" y="2174875"/>
            <a:ext cx="5386216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2561" y="1535113"/>
            <a:ext cx="5388332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92561" y="2174875"/>
            <a:ext cx="5388332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2894-C8DE-4389-83AA-E2A64BB1DA0F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9D2C8-0CC3-49C1-A179-8F4B278D7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58962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2894-C8DE-4389-83AA-E2A64BB1DA0F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9D2C8-0CC3-49C1-A179-8F4B278D7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9378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2894-C8DE-4389-83AA-E2A64BB1DA0F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9D2C8-0CC3-49C1-A179-8F4B278D7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91289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3050"/>
            <a:ext cx="4010562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66113" y="273051"/>
            <a:ext cx="681477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521" y="1435101"/>
            <a:ext cx="4010562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2894-C8DE-4389-83AA-E2A64BB1DA0F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9D2C8-0CC3-49C1-A179-8F4B278D7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38767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406" y="4800600"/>
            <a:ext cx="7314248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406" y="612775"/>
            <a:ext cx="7314248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406" y="5367338"/>
            <a:ext cx="7314248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C62894-C8DE-4389-83AA-E2A64BB1DA0F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C9D2C8-0CC3-49C1-A179-8F4B278D7BA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19389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521" y="274638"/>
            <a:ext cx="1097137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521" y="1600201"/>
            <a:ext cx="109713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521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C62894-C8DE-4389-83AA-E2A64BB1DA0F}" type="datetimeFigureOut">
              <a:rPr lang="ru-RU" smtClean="0"/>
              <a:t>20.12.2017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058" y="6356351"/>
            <a:ext cx="386029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6463" y="6356351"/>
            <a:ext cx="284443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C9D2C8-0CC3-49C1-A179-8F4B278D7BA1}" type="slidenum">
              <a:rPr lang="ru-RU" smtClean="0"/>
              <a:t>‹#›</a:t>
            </a:fld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9567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80755" y="3933056"/>
            <a:ext cx="9230489" cy="271692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Calibri Light" panose="020F0302020204030204" pitchFamily="34" charset="0"/>
              </a:rPr>
              <a:t>«Применение Единой автоматизированной информационно-аналитической системы обеспечения деятельности органов исполнительной власти Республики Коми в Ситуационном центре</a:t>
            </a:r>
            <a:r>
              <a:rPr lang="ru-RU" sz="3200" b="1" dirty="0" smtClean="0">
                <a:latin typeface="Calibri Light" panose="020F0302020204030204" pitchFamily="34" charset="0"/>
              </a:rPr>
              <a:t>»</a:t>
            </a:r>
            <a:endParaRPr lang="ru-RU" sz="3200" b="1" dirty="0">
              <a:latin typeface="Calibri Light" panose="020F03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48245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Box 23"/>
          <p:cNvSpPr txBox="1"/>
          <p:nvPr/>
        </p:nvSpPr>
        <p:spPr>
          <a:xfrm>
            <a:off x="513121" y="822918"/>
            <a:ext cx="11209571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90000"/>
              </a:lnSpc>
            </a:pPr>
            <a:r>
              <a:rPr lang="ru-RU" sz="3200" b="1" dirty="0" smtClean="0">
                <a:latin typeface="Calibri Light" panose="020F0302020204030204" pitchFamily="34" charset="0"/>
              </a:rPr>
              <a:t>Приоритетные направления и цели создания ЕИАС</a:t>
            </a:r>
            <a:endParaRPr lang="ru-RU" sz="3200" b="1" dirty="0">
              <a:latin typeface="Calibri Light" panose="020F030202020403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295190" y="6422429"/>
            <a:ext cx="2742843" cy="365125"/>
          </a:xfrm>
        </p:spPr>
        <p:txBody>
          <a:bodyPr/>
          <a:lstStyle/>
          <a:p>
            <a:fld id="{A653B172-3738-480D-AF2D-8494477512A8}" type="slidenum">
              <a:rPr lang="ru-RU" smtClean="0"/>
              <a:t>2</a:t>
            </a:fld>
            <a:endParaRPr lang="ru-RU" dirty="0"/>
          </a:p>
        </p:txBody>
      </p:sp>
      <p:sp>
        <p:nvSpPr>
          <p:cNvPr id="16" name="Прямоугольник 14"/>
          <p:cNvSpPr/>
          <p:nvPr/>
        </p:nvSpPr>
        <p:spPr>
          <a:xfrm>
            <a:off x="5400844" y="1412777"/>
            <a:ext cx="60951" cy="527534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446380" y="1871129"/>
            <a:ext cx="6276312" cy="33147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400" dirty="0"/>
              <a:t>обеспечение информационно-аналитической поддержки принятия решений в сфере государственного и муниципального управления</a:t>
            </a:r>
            <a:r>
              <a:rPr lang="ru-RU" sz="1400" dirty="0" smtClean="0"/>
              <a:t>;</a:t>
            </a:r>
            <a:endParaRPr lang="ru-RU" sz="1400" dirty="0"/>
          </a:p>
          <a:p>
            <a:pPr marL="285750" lvl="0" indent="-2857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400" dirty="0"/>
              <a:t>сбор, загрузка и модификация данных с целью их последующей публикации в различных представлениях</a:t>
            </a:r>
            <a:r>
              <a:rPr lang="ru-RU" sz="1400" dirty="0" smtClean="0"/>
              <a:t>;</a:t>
            </a:r>
            <a:endParaRPr lang="ru-RU" sz="1400" dirty="0"/>
          </a:p>
          <a:p>
            <a:pPr marL="285750" lvl="0" indent="-2857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400" dirty="0"/>
              <a:t>интеграция с государственной автоматизированной информационной системой "Управление" </a:t>
            </a:r>
            <a:r>
              <a:rPr lang="ru-RU" sz="1400" dirty="0" smtClean="0"/>
              <a:t>и иными информационными системами, передача </a:t>
            </a:r>
            <a:r>
              <a:rPr lang="ru-RU" sz="1400" dirty="0"/>
              <a:t>данных в государственную автоматизированную информационную систему "Управление" и получение данных из нее</a:t>
            </a:r>
            <a:r>
              <a:rPr lang="ru-RU" sz="1400" dirty="0" smtClean="0"/>
              <a:t>;</a:t>
            </a:r>
            <a:endParaRPr lang="ru-RU" sz="1400" dirty="0"/>
          </a:p>
          <a:p>
            <a:pPr marL="285750" lvl="0" indent="-2857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400" dirty="0"/>
              <a:t>осуществление комплексного мониторинга социально-экономического развития Республики </a:t>
            </a:r>
            <a:r>
              <a:rPr lang="ru-RU" sz="1400" dirty="0" smtClean="0"/>
              <a:t>Коми;</a:t>
            </a:r>
          </a:p>
          <a:p>
            <a:pPr marL="285750" lvl="0" indent="-2857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400" dirty="0" smtClean="0"/>
              <a:t>иные </a:t>
            </a:r>
            <a:r>
              <a:rPr lang="ru-RU" sz="1400" dirty="0"/>
              <a:t>цели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5731008" y="1412776"/>
            <a:ext cx="3990455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r>
              <a:rPr lang="ru-RU" sz="2000" dirty="0" smtClean="0"/>
              <a:t>ЦЕЛИ СОЗДАНИЯ</a:t>
            </a:r>
            <a:endParaRPr lang="ru-RU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2351278" y="1412776"/>
            <a:ext cx="2768333" cy="400110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/>
            <a:r>
              <a:rPr lang="ru-RU" sz="2000" dirty="0" smtClean="0"/>
              <a:t>НАПРАВЛЕНИЯ</a:t>
            </a:r>
            <a:endParaRPr lang="ru-RU" sz="2000" dirty="0"/>
          </a:p>
        </p:txBody>
      </p:sp>
      <p:pic>
        <p:nvPicPr>
          <p:cNvPr id="9" name="Рисунок 8"/>
          <p:cNvPicPr/>
          <p:nvPr/>
        </p:nvPicPr>
        <p:blipFill>
          <a:blip r:embed="rId3"/>
          <a:stretch>
            <a:fillRect/>
          </a:stretch>
        </p:blipFill>
        <p:spPr>
          <a:xfrm>
            <a:off x="119147" y="1871129"/>
            <a:ext cx="2591951" cy="955133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9147" y="2826261"/>
            <a:ext cx="2591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Показатели СЭР РК, МО, СЗФО, РФ</a:t>
            </a:r>
            <a:endParaRPr lang="ru-RU" sz="800" dirty="0"/>
          </a:p>
        </p:txBody>
      </p:sp>
      <p:pic>
        <p:nvPicPr>
          <p:cNvPr id="12" name="Рисунок 11"/>
          <p:cNvPicPr/>
          <p:nvPr/>
        </p:nvPicPr>
        <p:blipFill>
          <a:blip r:embed="rId4"/>
          <a:stretch>
            <a:fillRect/>
          </a:stretch>
        </p:blipFill>
        <p:spPr>
          <a:xfrm>
            <a:off x="119147" y="3072482"/>
            <a:ext cx="2591951" cy="95513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9147" y="4122405"/>
            <a:ext cx="2591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Открытые данные</a:t>
            </a:r>
            <a:endParaRPr lang="ru-RU" sz="800" dirty="0"/>
          </a:p>
        </p:txBody>
      </p:sp>
      <p:pic>
        <p:nvPicPr>
          <p:cNvPr id="14" name="Рисунок 13"/>
          <p:cNvPicPr/>
          <p:nvPr/>
        </p:nvPicPr>
        <p:blipFill>
          <a:blip r:embed="rId5"/>
          <a:stretch>
            <a:fillRect/>
          </a:stretch>
        </p:blipFill>
        <p:spPr>
          <a:xfrm>
            <a:off x="2721840" y="1871129"/>
            <a:ext cx="2591951" cy="955133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2711098" y="2826261"/>
            <a:ext cx="2591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ТКМВ РОИВ (федеральная отчетность))</a:t>
            </a:r>
            <a:endParaRPr lang="ru-RU" sz="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1098" y="3072482"/>
            <a:ext cx="2564034" cy="96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" name="TextBox 19"/>
          <p:cNvSpPr txBox="1"/>
          <p:nvPr/>
        </p:nvSpPr>
        <p:spPr>
          <a:xfrm>
            <a:off x="2721840" y="4122405"/>
            <a:ext cx="2591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Реализация программ, проектов</a:t>
            </a:r>
            <a:endParaRPr lang="ru-RU" sz="800" dirty="0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9147" y="4363454"/>
            <a:ext cx="2591951" cy="876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119147" y="5239634"/>
            <a:ext cx="2591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Бюджет, финансы, налоги</a:t>
            </a:r>
            <a:endParaRPr lang="ru-RU" sz="800" dirty="0"/>
          </a:p>
        </p:txBody>
      </p:sp>
      <p:pic>
        <p:nvPicPr>
          <p:cNvPr id="22" name="Рисунок 21"/>
          <p:cNvPicPr/>
          <p:nvPr/>
        </p:nvPicPr>
        <p:blipFill>
          <a:blip r:embed="rId8"/>
          <a:stretch>
            <a:fillRect/>
          </a:stretch>
        </p:blipFill>
        <p:spPr>
          <a:xfrm>
            <a:off x="2730427" y="4337850"/>
            <a:ext cx="2553292" cy="901785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2711098" y="5240963"/>
            <a:ext cx="259195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00" dirty="0" smtClean="0"/>
              <a:t>Статистическая информация</a:t>
            </a:r>
            <a:endParaRPr lang="ru-RU" sz="800" dirty="0"/>
          </a:p>
        </p:txBody>
      </p:sp>
    </p:spTree>
    <p:extLst>
      <p:ext uri="{BB962C8B-B14F-4D97-AF65-F5344CB8AC3E}">
        <p14:creationId xmlns:p14="http://schemas.microsoft.com/office/powerpoint/2010/main" val="25349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11" y="836712"/>
            <a:ext cx="10971372" cy="43691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Calibri Light" panose="020F0302020204030204" pitchFamily="34" charset="0"/>
              </a:rPr>
              <a:t>Информационное наполнение ЕИАС</a:t>
            </a:r>
            <a:endParaRPr lang="ru-RU" sz="3200" b="1" dirty="0">
              <a:latin typeface="Calibri Light" panose="020F0302020204030204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85750" lvl="0" indent="-2857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 smtClean="0"/>
              <a:t>Информация в ЕИАС предоставляется всеми исполнительными органами власти Республики Коми, администрациями МО, территориальными структурами федеральных органов власти с регламентированной периодичностью;</a:t>
            </a:r>
            <a:endParaRPr lang="ru-RU" dirty="0"/>
          </a:p>
          <a:p>
            <a:pPr marL="285750" lvl="0" indent="-2857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 smtClean="0"/>
              <a:t>ЕИАС включает более 80 информационных разделов различной направленности;</a:t>
            </a:r>
            <a:endParaRPr lang="ru-RU" dirty="0"/>
          </a:p>
          <a:p>
            <a:pPr marL="285750" lvl="0" indent="-2857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 smtClean="0"/>
              <a:t>В ЕИАС загружены значения свыше 6000 показателей;</a:t>
            </a:r>
            <a:endParaRPr lang="ru-RU" dirty="0"/>
          </a:p>
          <a:p>
            <a:pPr marL="285750" lvl="0" indent="-285750" algn="just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dirty="0" smtClean="0"/>
              <a:t>Представление информации реализовано почти в 300 формах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5693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985" y="764704"/>
            <a:ext cx="12190413" cy="57606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Calibri Light" panose="020F0302020204030204" pitchFamily="34" charset="0"/>
              </a:rPr>
              <a:t>Инструментарий создания пользовательских панелей аналитиками СЦ</a:t>
            </a:r>
            <a:endParaRPr lang="ru-RU" sz="3200" b="1" dirty="0">
              <a:latin typeface="Calibri Light" panose="020F0302020204030204" pitchFamily="34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5307" y="1484784"/>
            <a:ext cx="10573589" cy="5040560"/>
          </a:xfrm>
        </p:spPr>
      </p:pic>
    </p:spTree>
    <p:extLst>
      <p:ext uri="{BB962C8B-B14F-4D97-AF65-F5344CB8AC3E}">
        <p14:creationId xmlns:p14="http://schemas.microsoft.com/office/powerpoint/2010/main" val="7388666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64704"/>
            <a:ext cx="12190413" cy="576064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Calibri Light" panose="020F0302020204030204" pitchFamily="34" charset="0"/>
              </a:rPr>
              <a:t>Модель прогнозирования ключевых показателей </a:t>
            </a:r>
            <a:r>
              <a:rPr lang="ru-RU" sz="3200" b="1" dirty="0" smtClean="0">
                <a:latin typeface="Calibri Light" panose="020F0302020204030204" pitchFamily="34" charset="0"/>
              </a:rPr>
              <a:t>развития (пример)</a:t>
            </a:r>
            <a:endParaRPr lang="ru-RU" sz="3200" b="1" dirty="0">
              <a:latin typeface="Calibri Light" panose="020F0302020204030204" pitchFamily="34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1" y="1412776"/>
            <a:ext cx="10971372" cy="50405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63222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311" y="836712"/>
            <a:ext cx="10971372" cy="432048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latin typeface="Calibri Light" panose="020F0302020204030204" pitchFamily="34" charset="0"/>
              </a:rPr>
              <a:t>Факторный анализ ВРП (пример)</a:t>
            </a:r>
            <a:endParaRPr lang="ru-RU" sz="3200" b="1" dirty="0">
              <a:latin typeface="Calibri Light" panose="020F0302020204030204" pitchFamily="34" charset="0"/>
            </a:endParaRPr>
          </a:p>
        </p:txBody>
      </p:sp>
      <p:pic>
        <p:nvPicPr>
          <p:cNvPr id="8" name="Объект 7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21" y="1412776"/>
            <a:ext cx="10971372" cy="50405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61227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12190413" cy="504056"/>
          </a:xfrm>
        </p:spPr>
        <p:txBody>
          <a:bodyPr>
            <a:noAutofit/>
          </a:bodyPr>
          <a:lstStyle/>
          <a:p>
            <a:r>
              <a:rPr lang="ru-RU" sz="3200" b="1" dirty="0">
                <a:latin typeface="Calibri Light" panose="020F0302020204030204" pitchFamily="34" charset="0"/>
              </a:rPr>
              <a:t>Мониторинг сил и средств для устранения последствий </a:t>
            </a:r>
            <a:r>
              <a:rPr lang="ru-RU" sz="3200" b="1" dirty="0" smtClean="0">
                <a:latin typeface="Calibri Light" panose="020F0302020204030204" pitchFamily="34" charset="0"/>
              </a:rPr>
              <a:t>ЧС (пример)</a:t>
            </a:r>
            <a:endParaRPr lang="ru-RU" sz="3200" b="1" dirty="0">
              <a:latin typeface="Calibri Light" panose="020F0302020204030204" pitchFamily="34" charset="0"/>
            </a:endParaRPr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23311" y="1340768"/>
            <a:ext cx="10943791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2570749"/>
      </p:ext>
    </p:extLst>
  </p:cSld>
  <p:clrMapOvr>
    <a:masterClrMapping/>
  </p:clrMapOvr>
</p:sld>
</file>

<file path=ppt/theme/theme1.xml><?xml version="1.0" encoding="utf-8"?>
<a:theme xmlns:a="http://schemas.openxmlformats.org/drawingml/2006/main" name="Презентация ЕИАС шаблон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Презентация ЕИАС шаблон</Template>
  <TotalTime>31</TotalTime>
  <Words>204</Words>
  <Application>Microsoft Office PowerPoint</Application>
  <PresentationFormat>Произвольный</PresentationFormat>
  <Paragraphs>26</Paragraphs>
  <Slides>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Презентация ЕИАС шаблон</vt:lpstr>
      <vt:lpstr>«Применение Единой автоматизированной информационно-аналитической системы обеспечения деятельности органов исполнительной власти Республики Коми в Ситуационном центре»</vt:lpstr>
      <vt:lpstr>Презентация PowerPoint</vt:lpstr>
      <vt:lpstr>Информационное наполнение ЕИАС</vt:lpstr>
      <vt:lpstr>Инструментарий создания пользовательских панелей аналитиками СЦ</vt:lpstr>
      <vt:lpstr>Модель прогнозирования ключевых показателей развития (пример)</vt:lpstr>
      <vt:lpstr>Факторный анализ ВРП (пример)</vt:lpstr>
      <vt:lpstr>Мониторинг сил и средств для устранения последствий ЧС (пример)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«Применение Единой автоматизированной информационно-аналитической системы обеспечения деятельности органов исполнительной власти Республики Коми в Ситуационном центре»</dc:title>
  <dc:creator>Юхнин Иван Валерьевич</dc:creator>
  <cp:lastModifiedBy>Лавреш Иван Иванович</cp:lastModifiedBy>
  <cp:revision>5</cp:revision>
  <dcterms:created xsi:type="dcterms:W3CDTF">2017-12-19T11:28:37Z</dcterms:created>
  <dcterms:modified xsi:type="dcterms:W3CDTF">2017-12-20T06:09:58Z</dcterms:modified>
</cp:coreProperties>
</file>