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13"/>
  </p:notesMasterIdLst>
  <p:sldIdLst>
    <p:sldId id="336" r:id="rId4"/>
    <p:sldId id="337" r:id="rId5"/>
    <p:sldId id="338" r:id="rId6"/>
    <p:sldId id="314" r:id="rId7"/>
    <p:sldId id="312" r:id="rId8"/>
    <p:sldId id="317" r:id="rId9"/>
    <p:sldId id="326" r:id="rId10"/>
    <p:sldId id="331" r:id="rId11"/>
    <p:sldId id="340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6BB7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2" d="100"/>
          <a:sy n="152" d="100"/>
        </p:scale>
        <p:origin x="-444" y="-84"/>
      </p:cViewPr>
      <p:guideLst>
        <p:guide orient="horz" pos="2160"/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84CF9-E37A-4E74-ABD2-8D0EA81A5D12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69DF5F-23C7-4BEA-BD61-F8DA01826C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396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C0892-0876-4CFB-AF66-A093955A7603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955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55F0F-FF1F-4859-9F72-C0B542742C8E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24E86-E434-4E21-A0A5-9E9993B287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A4079-65E0-41E7-8D2A-A110410DD96C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951F-2F9F-4E08-9E2A-1974F7DA4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725D7-E4E4-4E00-86FF-49D865E6B12B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24BAD-6EE4-4AB0-9608-C77E30088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F2EE3-CA21-436D-9370-D80DF9185CF7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D1843-94F2-4EC5-9EB7-79A66A6FC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30DF0-57F0-40D5-997C-F2813E44A6CF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2F3FE-2807-4B6B-B568-51F53689C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A4FBB-910C-448A-9CFC-EA23DFE83697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A40C8-738C-4C30-BF55-1519544726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AE14F-6FE6-4301-A107-E9AA4721E5C4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1C4F5-5B93-4CEA-9422-90392410B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1DB31-6B95-4558-87CB-FC849124F6CA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6BD1B-DD2F-4A16-B6A9-3F8E202373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9C888-5A9D-4B8B-8F9F-427371E2FFF5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098C1-D997-47C3-B190-C6888A424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18A90-3D88-44DF-B82C-04E9A3870B6C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CBB97-C85F-4FFD-BB32-9E9058055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93142-072B-4EA5-968B-0D8D7C63EDDE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DBEE0-57B7-46B3-9C2F-AAEF103BFF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7495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222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1092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9797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5795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00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98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4881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2701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76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6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F7535D99-D816-468D-A67A-C4AB380F6875}" type="datetimeFigureOut">
              <a:rPr lang="ru-RU" smtClean="0"/>
              <a:pPr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2E98BBD2-1470-4EF3-9956-546ABB7C236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1" name="Рисунок 11" descr="19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860180-DBFB-4697-99A8-933A2BFE430F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85A08C-3FD8-4339-BEA4-E177E65EC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2055" name="Рисунок 11" descr="20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16375-CDFD-4FCF-AF5C-2C10082E38B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7E251-C99E-4107-982F-F73A6D0E2E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94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26" Type="http://schemas.openxmlformats.org/officeDocument/2006/relationships/image" Target="../media/image36.png"/><Relationship Id="rId3" Type="http://schemas.openxmlformats.org/officeDocument/2006/relationships/image" Target="../media/image13.jpeg"/><Relationship Id="rId21" Type="http://schemas.openxmlformats.org/officeDocument/2006/relationships/image" Target="../media/image31.png"/><Relationship Id="rId7" Type="http://schemas.openxmlformats.org/officeDocument/2006/relationships/image" Target="../media/image17.jpe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2" Type="http://schemas.openxmlformats.org/officeDocument/2006/relationships/image" Target="../media/image12.jpe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pn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23" Type="http://schemas.openxmlformats.org/officeDocument/2006/relationships/image" Target="../media/image33.png"/><Relationship Id="rId10" Type="http://schemas.openxmlformats.org/officeDocument/2006/relationships/image" Target="../media/image20.jpe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26" Type="http://schemas.openxmlformats.org/officeDocument/2006/relationships/image" Target="../media/image36.png"/><Relationship Id="rId3" Type="http://schemas.openxmlformats.org/officeDocument/2006/relationships/image" Target="../media/image37.png"/><Relationship Id="rId21" Type="http://schemas.openxmlformats.org/officeDocument/2006/relationships/image" Target="../media/image55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5" Type="http://schemas.openxmlformats.org/officeDocument/2006/relationships/image" Target="../media/image5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24" Type="http://schemas.openxmlformats.org/officeDocument/2006/relationships/image" Target="../media/image58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jpeg"/><Relationship Id="rId22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5" Type="http://schemas.openxmlformats.org/officeDocument/2006/relationships/image" Target="../media/image36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61.png"/><Relationship Id="rId7" Type="http://schemas.openxmlformats.org/officeDocument/2006/relationships/image" Target="../media/image7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61.png"/><Relationship Id="rId7" Type="http://schemas.openxmlformats.org/officeDocument/2006/relationships/image" Target="../media/image8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61.png"/><Relationship Id="rId7" Type="http://schemas.openxmlformats.org/officeDocument/2006/relationships/image" Target="../media/image8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8.jpe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F:\1115_1.png"/>
          <p:cNvPicPr>
            <a:picLocks noChangeAspect="1" noChangeArrowheads="1"/>
          </p:cNvPicPr>
          <p:nvPr/>
        </p:nvPicPr>
        <p:blipFill>
          <a:blip r:embed="rId2" cstate="print"/>
          <a:srcRect b="6123"/>
          <a:stretch>
            <a:fillRect/>
          </a:stretch>
        </p:blipFill>
        <p:spPr bwMode="auto">
          <a:xfrm>
            <a:off x="0" y="214335"/>
            <a:ext cx="9144000" cy="4929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E:\777\Спорт.png"/>
          <p:cNvPicPr preferRelativeResize="0">
            <a:picLocks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55181" y="2813043"/>
            <a:ext cx="1791578" cy="91083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extLst/>
        </p:spPr>
      </p:pic>
      <p:pic>
        <p:nvPicPr>
          <p:cNvPr id="3076" name="Picture 6" descr="C:\Users\mandrianova\Desktop\2017-08-23 Системы УИС ИТОГ.png"/>
          <p:cNvPicPr>
            <a:picLocks noChangeAspect="1" noChangeArrowheads="1"/>
          </p:cNvPicPr>
          <p:nvPr/>
        </p:nvPicPr>
        <p:blipFill>
          <a:blip r:embed="rId4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1" y="0"/>
            <a:ext cx="9142413" cy="150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 bwMode="auto">
          <a:xfrm>
            <a:off x="0" y="267494"/>
            <a:ext cx="9144000" cy="523220"/>
          </a:xfrm>
          <a:prstGeom prst="rect">
            <a:avLst/>
          </a:prstGeom>
          <a:gradFill>
            <a:gsLst>
              <a:gs pos="0">
                <a:schemeClr val="bg1">
                  <a:alpha val="51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1">
                  <a:alpha val="51000"/>
                </a:schemeClr>
              </a:gs>
            </a:gsLst>
            <a:lin ang="5400000" scaled="0"/>
          </a:gradFill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/>
              <a:t>Опыт </a:t>
            </a:r>
            <a:r>
              <a:rPr lang="ru-RU" sz="2800" b="1" dirty="0"/>
              <a:t>и тенденции развития</a:t>
            </a:r>
            <a:r>
              <a:rPr lang="ru-RU" sz="2800" dirty="0"/>
              <a:t> </a:t>
            </a:r>
            <a:r>
              <a:rPr lang="ru-RU" sz="2800" b="1" dirty="0" smtClean="0"/>
              <a:t>СРСЦ</a:t>
            </a:r>
            <a:endParaRPr lang="ru-RU" sz="2800" b="1" dirty="0"/>
          </a:p>
        </p:txBody>
      </p:sp>
      <p:pic>
        <p:nvPicPr>
          <p:cNvPr id="10" name="Picture 2" descr="D:\Стенгазеты и фото\21_картинки и шаблоны\уис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13" y="34994"/>
            <a:ext cx="1357312" cy="1785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8" descr="gerb_FSO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-714375" y="-27535"/>
            <a:ext cx="3286125" cy="1879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</p:pic>
      <p:pic>
        <p:nvPicPr>
          <p:cNvPr id="3080" name="Picture 6" descr="C:\Users\mandrianova\Desktop\2017-08-23 Системы УИС ИТОГ.png"/>
          <p:cNvPicPr>
            <a:picLocks noChangeAspect="1" noChangeArrowheads="1"/>
          </p:cNvPicPr>
          <p:nvPr/>
        </p:nvPicPr>
        <p:blipFill>
          <a:blip r:embed="rId7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1588" y="3804050"/>
            <a:ext cx="9142412" cy="1339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E:\777\Выборы.jpg"/>
          <p:cNvPicPr preferRelativeResize="0">
            <a:picLocks noChangeArrowheads="1"/>
          </p:cNvPicPr>
          <p:nvPr/>
        </p:nvPicPr>
        <p:blipFill>
          <a:blip r:embed="rId8" cstate="print">
            <a:extLst/>
          </a:blip>
          <a:srcRect b="10526"/>
          <a:stretch>
            <a:fillRect/>
          </a:stretch>
        </p:blipFill>
        <p:spPr bwMode="auto">
          <a:xfrm>
            <a:off x="2642034" y="2834656"/>
            <a:ext cx="1785950" cy="80367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/>
        </p:spPr>
      </p:pic>
      <p:pic>
        <p:nvPicPr>
          <p:cNvPr id="13" name="Рисунок 12" descr="информационная безопасность1.jpeg"/>
          <p:cNvPicPr>
            <a:picLocks noChangeAspect="1"/>
          </p:cNvPicPr>
          <p:nvPr/>
        </p:nvPicPr>
        <p:blipFill>
          <a:blip r:embed="rId9" cstate="print"/>
          <a:srcRect l="4410"/>
          <a:stretch>
            <a:fillRect/>
          </a:stretch>
        </p:blipFill>
        <p:spPr>
          <a:xfrm>
            <a:off x="5076056" y="2807870"/>
            <a:ext cx="1716619" cy="820561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6" name="Picture 2" descr="C:\Users\mandrianova\Desktop\картинки\Сочи Крым\крым карта 1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25268" y="2807867"/>
            <a:ext cx="1575857" cy="85725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17" name="TextBox 16"/>
          <p:cNvSpPr txBox="1"/>
          <p:nvPr/>
        </p:nvSpPr>
        <p:spPr bwMode="auto">
          <a:xfrm>
            <a:off x="3560" y="4240484"/>
            <a:ext cx="9144000" cy="1384995"/>
          </a:xfrm>
          <a:prstGeom prst="rect">
            <a:avLst/>
          </a:prstGeom>
          <a:gradFill>
            <a:gsLst>
              <a:gs pos="0">
                <a:schemeClr val="bg1">
                  <a:alpha val="51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1">
                  <a:alpha val="51000"/>
                </a:schemeClr>
              </a:gs>
            </a:gsLst>
            <a:lin ang="5400000" scaled="0"/>
          </a:gradFill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dirty="0" smtClean="0"/>
              <a:t>	Центр специальной связи и информации </a:t>
            </a:r>
          </a:p>
          <a:p>
            <a:pPr algn="ctr"/>
            <a:r>
              <a:rPr lang="ru-RU" sz="2800" b="1" dirty="0" smtClean="0"/>
              <a:t>ФСО России в Республике Коми</a:t>
            </a:r>
          </a:p>
          <a:p>
            <a:r>
              <a:rPr lang="ru-RU" sz="2800" b="1" dirty="0" smtClean="0"/>
              <a:t>	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73"/>
          <p:cNvSpPr>
            <a:spLocks noChangeArrowheads="1"/>
          </p:cNvSpPr>
          <p:nvPr/>
        </p:nvSpPr>
        <p:spPr bwMode="auto">
          <a:xfrm>
            <a:off x="0" y="0"/>
            <a:ext cx="9144000" cy="594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ts val="2000"/>
              </a:lnSpc>
              <a:defRPr/>
            </a:pPr>
            <a:r>
              <a:rPr lang="ru-RU" sz="2200" b="1" dirty="0" smtClean="0">
                <a:ln w="50800"/>
                <a:solidFill>
                  <a:prstClr val="white">
                    <a:lumMod val="85000"/>
                  </a:prstClr>
                </a:solidFill>
                <a:latin typeface="Century Gothic" pitchFamily="34" charset="0"/>
              </a:rPr>
              <a:t>Специальное информационное обеспечения</a:t>
            </a:r>
          </a:p>
          <a:p>
            <a:pPr algn="ctr">
              <a:lnSpc>
                <a:spcPts val="2000"/>
              </a:lnSpc>
              <a:defRPr/>
            </a:pPr>
            <a:r>
              <a:rPr lang="ru-RU" sz="2200" b="1" dirty="0" smtClean="0">
                <a:ln w="50800"/>
                <a:solidFill>
                  <a:prstClr val="white">
                    <a:lumMod val="85000"/>
                  </a:prstClr>
                </a:solidFill>
                <a:latin typeface="Century Gothic" pitchFamily="34" charset="0"/>
              </a:rPr>
              <a:t>государственных органов</a:t>
            </a:r>
          </a:p>
        </p:txBody>
      </p:sp>
      <p:sp>
        <p:nvSpPr>
          <p:cNvPr id="62" name="Номер слайда 14"/>
          <p:cNvSpPr txBox="1">
            <a:spLocks/>
          </p:cNvSpPr>
          <p:nvPr/>
        </p:nvSpPr>
        <p:spPr>
          <a:xfrm>
            <a:off x="0" y="5008518"/>
            <a:ext cx="9144000" cy="1350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tIns="0" bIns="0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3BCD2FB5-F711-4C4A-84EC-D015B0854B77}" type="slidenum">
              <a:rPr lang="ru-RU" sz="10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 Gothic" pitchFamily="34" charset="0"/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z="1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 Gothic" pitchFamily="34" charset="0"/>
              <a:cs typeface="Arial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78" y="1714496"/>
            <a:ext cx="2857520" cy="1607355"/>
          </a:xfrm>
          <a:prstGeom prst="rect">
            <a:avLst/>
          </a:prstGeom>
        </p:spPr>
      </p:pic>
      <p:grpSp>
        <p:nvGrpSpPr>
          <p:cNvPr id="2" name="Группа 10"/>
          <p:cNvGrpSpPr/>
          <p:nvPr/>
        </p:nvGrpSpPr>
        <p:grpSpPr>
          <a:xfrm>
            <a:off x="45021" y="2968469"/>
            <a:ext cx="3214083" cy="2032174"/>
            <a:chOff x="6138916" y="992928"/>
            <a:chExt cx="2794538" cy="2232553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1407" y="992928"/>
              <a:ext cx="2620664" cy="172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6138916" y="2718294"/>
              <a:ext cx="2794538" cy="507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Правительство </a:t>
              </a:r>
            </a:p>
            <a:p>
              <a:pPr algn="ctr"/>
              <a:r>
                <a:rPr lang="ru-RU" sz="1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Российской Федерации</a:t>
              </a:r>
              <a:endParaRPr lang="ru-RU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Группа 67"/>
          <p:cNvGrpSpPr/>
          <p:nvPr/>
        </p:nvGrpSpPr>
        <p:grpSpPr>
          <a:xfrm>
            <a:off x="3357554" y="642924"/>
            <a:ext cx="1857388" cy="785818"/>
            <a:chOff x="3700694" y="3000372"/>
            <a:chExt cx="4443206" cy="1797190"/>
          </a:xfrm>
          <a:effectLst/>
        </p:grpSpPr>
        <p:grpSp>
          <p:nvGrpSpPr>
            <p:cNvPr id="11" name="Группа 17"/>
            <p:cNvGrpSpPr/>
            <p:nvPr/>
          </p:nvGrpSpPr>
          <p:grpSpPr>
            <a:xfrm>
              <a:off x="6343900" y="3214686"/>
              <a:ext cx="1800000" cy="1296000"/>
              <a:chOff x="5340934" y="3326104"/>
              <a:chExt cx="2012262" cy="1438752"/>
            </a:xfrm>
            <a:effectLst/>
          </p:grpSpPr>
          <p:pic>
            <p:nvPicPr>
              <p:cNvPr id="77" name="Picture 19" descr="2"/>
              <p:cNvPicPr>
                <a:picLocks noChangeArrowheads="1"/>
              </p:cNvPicPr>
              <p:nvPr/>
            </p:nvPicPr>
            <p:blipFill>
              <a:blip r:embed="rId4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5340934" y="3326104"/>
                <a:ext cx="2012262" cy="143875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78" name="Picture 13" descr="Главная страница"/>
              <p:cNvPicPr preferRelativeResize="0"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382557" y="3377663"/>
                <a:ext cx="1931772" cy="119896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12" name="Группа 70"/>
            <p:cNvGrpSpPr/>
            <p:nvPr/>
          </p:nvGrpSpPr>
          <p:grpSpPr>
            <a:xfrm>
              <a:off x="3700694" y="3000372"/>
              <a:ext cx="1800000" cy="1296000"/>
              <a:chOff x="3515238" y="2214554"/>
              <a:chExt cx="1800000" cy="1296000"/>
            </a:xfrm>
          </p:grpSpPr>
          <p:pic>
            <p:nvPicPr>
              <p:cNvPr id="75" name="Picture 19" descr="2"/>
              <p:cNvPicPr>
                <a:picLocks noChangeArrowheads="1"/>
              </p:cNvPicPr>
              <p:nvPr/>
            </p:nvPicPr>
            <p:blipFill>
              <a:blip r:embed="rId4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3515238" y="2214554"/>
                <a:ext cx="1800000" cy="1296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76" name="Picture 4"/>
              <p:cNvPicPr>
                <a:picLocks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555421" y="2270373"/>
                <a:ext cx="1728000" cy="108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</p:pic>
        </p:grpSp>
        <p:grpSp>
          <p:nvGrpSpPr>
            <p:cNvPr id="13" name="Группа 16"/>
            <p:cNvGrpSpPr/>
            <p:nvPr/>
          </p:nvGrpSpPr>
          <p:grpSpPr>
            <a:xfrm>
              <a:off x="4772265" y="3500438"/>
              <a:ext cx="1800000" cy="1297124"/>
              <a:chOff x="3479557" y="3341827"/>
              <a:chExt cx="2012262" cy="1440001"/>
            </a:xfrm>
            <a:effectLst/>
          </p:grpSpPr>
          <p:pic>
            <p:nvPicPr>
              <p:cNvPr id="73" name="Picture 19" descr="2"/>
              <p:cNvPicPr preferRelativeResize="0">
                <a:picLocks noChangeArrowheads="1"/>
              </p:cNvPicPr>
              <p:nvPr/>
            </p:nvPicPr>
            <p:blipFill>
              <a:blip r:embed="rId4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3479557" y="3341827"/>
                <a:ext cx="2012262" cy="144000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74" name="Picture 20" descr="ИС Выборы"/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517908" y="3411775"/>
                <a:ext cx="1931772" cy="119896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658" y="642924"/>
            <a:ext cx="2885065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7" name="TextBox 86"/>
          <p:cNvSpPr txBox="1"/>
          <p:nvPr/>
        </p:nvSpPr>
        <p:spPr>
          <a:xfrm>
            <a:off x="6000760" y="2395839"/>
            <a:ext cx="3008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Президента Российской Федерации</a:t>
            </a:r>
            <a:endParaRPr lang="ru-RU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156176" y="4548862"/>
            <a:ext cx="2777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Совет Безопасности</a:t>
            </a:r>
          </a:p>
          <a:p>
            <a:pPr algn="ctr"/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Российской Федерации</a:t>
            </a:r>
            <a:endParaRPr lang="ru-RU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mandrianova\Desktop\картинки\СовБез\Герб СБРФ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12606" y="2969254"/>
            <a:ext cx="1359794" cy="1646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E:\The-Kremli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06" y="642924"/>
            <a:ext cx="3175022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TextBox 35"/>
          <p:cNvSpPr txBox="1"/>
          <p:nvPr/>
        </p:nvSpPr>
        <p:spPr>
          <a:xfrm>
            <a:off x="214282" y="2395839"/>
            <a:ext cx="2794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Президент</a:t>
            </a:r>
          </a:p>
          <a:p>
            <a:pPr algn="ctr"/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Российской Федерации</a:t>
            </a:r>
            <a:endParaRPr lang="ru-RU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Picture 7" descr="C:\Users\mandrianova\Desktop\картинки\depositphotos_96201042-stock-illustration-data-processing-icon-flat-design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14682" y="1285866"/>
            <a:ext cx="645725" cy="571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3" name="Picture 9" descr="C:\Users\mandrianova\Desktop\картинки\canstockphoto17043750-500x500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9124" y="1214428"/>
            <a:ext cx="1071570" cy="107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" name="Picture 10" descr="C:\Users\mandrianova\Desktop\картинки\depositphotos_55769225-stock-illustration-information-analyzing-collecting-and-exchange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32472" y="714363"/>
            <a:ext cx="911164" cy="785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5" name="Picture 11" descr="E:\8357636_stock-vector-business-meeting---modern-vector-cartoon-characters-illustration.png"/>
          <p:cNvPicPr>
            <a:picLocks noChangeAspect="1" noChangeArrowheads="1"/>
          </p:cNvPicPr>
          <p:nvPr/>
        </p:nvPicPr>
        <p:blipFill>
          <a:blip r:embed="rId14" cstate="print"/>
          <a:stretch>
            <a:fillRect/>
          </a:stretch>
        </p:blipFill>
        <p:spPr bwMode="auto">
          <a:xfrm>
            <a:off x="3786270" y="2786066"/>
            <a:ext cx="1785773" cy="1261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" name="Picture 1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214678" y="3929073"/>
            <a:ext cx="928694" cy="619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" name="Picture 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214942" y="4238092"/>
            <a:ext cx="928694" cy="619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929058" y="4214824"/>
            <a:ext cx="963563" cy="642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" name="Picture 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572004" y="3929074"/>
            <a:ext cx="858039" cy="572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" name="Picture 13" descr="E:\depositphotos_85506010-stock-illustration-data-analysis-flat-icons-collection.png"/>
          <p:cNvPicPr>
            <a:picLocks noChangeAspect="1" noChangeArrowheads="1"/>
          </p:cNvPicPr>
          <p:nvPr/>
        </p:nvPicPr>
        <p:blipFill>
          <a:blip r:embed="rId19" cstate="print"/>
          <a:srcRect l="27297" t="27261" r="47226" b="49372"/>
          <a:stretch>
            <a:fillRect/>
          </a:stretch>
        </p:blipFill>
        <p:spPr bwMode="auto">
          <a:xfrm>
            <a:off x="5988854" y="3408596"/>
            <a:ext cx="440534" cy="377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2" name="Picture 13" descr="E:\depositphotos_85506010-stock-illustration-data-analysis-flat-icons-collection.png"/>
          <p:cNvPicPr>
            <a:picLocks noChangeAspect="1" noChangeArrowheads="1"/>
          </p:cNvPicPr>
          <p:nvPr/>
        </p:nvPicPr>
        <p:blipFill>
          <a:blip r:embed="rId20" cstate="print"/>
          <a:srcRect l="76432" b="72739"/>
          <a:stretch>
            <a:fillRect/>
          </a:stretch>
        </p:blipFill>
        <p:spPr bwMode="auto">
          <a:xfrm>
            <a:off x="3428992" y="2948288"/>
            <a:ext cx="576858" cy="623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Picture 13" descr="E:\depositphotos_85506010-stock-illustration-data-analysis-flat-icons-collection.png"/>
          <p:cNvPicPr>
            <a:picLocks noChangeAspect="1" noChangeArrowheads="1"/>
          </p:cNvPicPr>
          <p:nvPr/>
        </p:nvPicPr>
        <p:blipFill>
          <a:blip r:embed="rId21" cstate="print"/>
          <a:srcRect l="77296" t="73994"/>
          <a:stretch>
            <a:fillRect/>
          </a:stretch>
        </p:blipFill>
        <p:spPr bwMode="auto">
          <a:xfrm>
            <a:off x="5572132" y="3429006"/>
            <a:ext cx="428628" cy="458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" name="Picture 13" descr="E:\depositphotos_85506010-stock-illustration-data-analysis-flat-icons-collection.png"/>
          <p:cNvPicPr>
            <a:picLocks noChangeAspect="1" noChangeArrowheads="1"/>
          </p:cNvPicPr>
          <p:nvPr/>
        </p:nvPicPr>
        <p:blipFill>
          <a:blip r:embed="rId22" cstate="print"/>
          <a:srcRect t="50628" r="74523" b="27953"/>
          <a:stretch>
            <a:fillRect/>
          </a:stretch>
        </p:blipFill>
        <p:spPr bwMode="auto">
          <a:xfrm>
            <a:off x="5643570" y="3714760"/>
            <a:ext cx="642942" cy="505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" name="Picture 13" descr="E:\depositphotos_85506010-stock-illustration-data-analysis-flat-icons-collection.png"/>
          <p:cNvPicPr>
            <a:picLocks noChangeAspect="1" noChangeArrowheads="1"/>
          </p:cNvPicPr>
          <p:nvPr/>
        </p:nvPicPr>
        <p:blipFill>
          <a:blip r:embed="rId23" cstate="print"/>
          <a:srcRect l="27297" t="70099" r="47225"/>
          <a:stretch>
            <a:fillRect/>
          </a:stretch>
        </p:blipFill>
        <p:spPr bwMode="auto">
          <a:xfrm>
            <a:off x="5929322" y="2945042"/>
            <a:ext cx="571504" cy="626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" name="Picture 13" descr="E:\depositphotos_85506010-stock-illustration-data-analysis-flat-icons-collection.png"/>
          <p:cNvPicPr>
            <a:picLocks noChangeAspect="1" noChangeArrowheads="1"/>
          </p:cNvPicPr>
          <p:nvPr/>
        </p:nvPicPr>
        <p:blipFill>
          <a:blip r:embed="rId24" cstate="print"/>
          <a:srcRect t="27261" r="74522" b="49372"/>
          <a:stretch>
            <a:fillRect/>
          </a:stretch>
        </p:blipFill>
        <p:spPr bwMode="auto">
          <a:xfrm>
            <a:off x="5500694" y="2857502"/>
            <a:ext cx="500082" cy="428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Picture 13" descr="E:\depositphotos_85506010-stock-illustration-data-analysis-flat-icons-collection.png"/>
          <p:cNvPicPr>
            <a:picLocks noChangeAspect="1" noChangeArrowheads="1"/>
          </p:cNvPicPr>
          <p:nvPr/>
        </p:nvPicPr>
        <p:blipFill>
          <a:blip r:embed="rId25" cstate="print"/>
          <a:srcRect l="29117" r="49045" b="74686"/>
          <a:stretch>
            <a:fillRect/>
          </a:stretch>
        </p:blipFill>
        <p:spPr bwMode="auto">
          <a:xfrm>
            <a:off x="3143240" y="3357570"/>
            <a:ext cx="500066" cy="541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Picture 13" descr="E:\depositphotos_85506010-stock-illustration-data-analysis-flat-icons-collection.png"/>
          <p:cNvPicPr>
            <a:picLocks noChangeAspect="1" noChangeArrowheads="1"/>
          </p:cNvPicPr>
          <p:nvPr/>
        </p:nvPicPr>
        <p:blipFill>
          <a:blip r:embed="rId24" cstate="print"/>
          <a:srcRect r="74523" b="72739"/>
          <a:stretch>
            <a:fillRect/>
          </a:stretch>
        </p:blipFill>
        <p:spPr bwMode="auto">
          <a:xfrm>
            <a:off x="3000364" y="2786065"/>
            <a:ext cx="500066" cy="500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" name="Picture 124" descr="герб_РФ1"/>
          <p:cNvPicPr preferRelativeResize="0"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14282" y="107142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124" descr="герб_РФ1"/>
          <p:cNvPicPr preferRelativeResize="0"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535011" y="112251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94767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tangle 24"/>
          <p:cNvSpPr>
            <a:spLocks noChangeArrowheads="1"/>
          </p:cNvSpPr>
          <p:nvPr/>
        </p:nvSpPr>
        <p:spPr bwMode="gray">
          <a:xfrm flipH="1">
            <a:off x="5715008" y="2381253"/>
            <a:ext cx="3857652" cy="647698"/>
          </a:xfrm>
          <a:prstGeom prst="rect">
            <a:avLst/>
          </a:prstGeom>
          <a:gradFill rotWithShape="1">
            <a:gsLst>
              <a:gs pos="0">
                <a:srgbClr val="FF6699">
                  <a:gamma/>
                  <a:tint val="0"/>
                  <a:invGamma/>
                  <a:alpha val="0"/>
                </a:srgb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4" name="Rectangle 24"/>
          <p:cNvSpPr>
            <a:spLocks noChangeArrowheads="1"/>
          </p:cNvSpPr>
          <p:nvPr/>
        </p:nvSpPr>
        <p:spPr bwMode="gray">
          <a:xfrm flipH="1">
            <a:off x="928662" y="2428876"/>
            <a:ext cx="3857652" cy="285752"/>
          </a:xfrm>
          <a:prstGeom prst="rect">
            <a:avLst/>
          </a:prstGeom>
          <a:gradFill rotWithShape="1">
            <a:gsLst>
              <a:gs pos="0">
                <a:srgbClr val="FF6699">
                  <a:gamma/>
                  <a:tint val="0"/>
                  <a:invGamma/>
                  <a:alpha val="0"/>
                </a:srgb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3" name="Rectangle 24"/>
          <p:cNvSpPr>
            <a:spLocks noChangeArrowheads="1"/>
          </p:cNvSpPr>
          <p:nvPr/>
        </p:nvSpPr>
        <p:spPr bwMode="gray">
          <a:xfrm flipH="1">
            <a:off x="1666883" y="695326"/>
            <a:ext cx="7500958" cy="285752"/>
          </a:xfrm>
          <a:prstGeom prst="rect">
            <a:avLst/>
          </a:prstGeom>
          <a:gradFill rotWithShape="1">
            <a:gsLst>
              <a:gs pos="0">
                <a:srgbClr val="FF6699">
                  <a:gamma/>
                  <a:tint val="0"/>
                  <a:invGamma/>
                  <a:alpha val="0"/>
                </a:srgb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1" name="Rectangle 73"/>
          <p:cNvSpPr>
            <a:spLocks noChangeArrowheads="1"/>
          </p:cNvSpPr>
          <p:nvPr/>
        </p:nvSpPr>
        <p:spPr bwMode="auto">
          <a:xfrm>
            <a:off x="0" y="0"/>
            <a:ext cx="9144000" cy="594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ts val="2000"/>
              </a:lnSpc>
              <a:defRPr/>
            </a:pPr>
            <a:r>
              <a:rPr lang="ru-RU" sz="2200" b="1" dirty="0" smtClean="0">
                <a:ln w="50800"/>
                <a:solidFill>
                  <a:prstClr val="white">
                    <a:lumMod val="85000"/>
                  </a:prstClr>
                </a:solidFill>
                <a:latin typeface="Century Gothic" pitchFamily="34" charset="0"/>
              </a:rPr>
              <a:t>Информационные ресурсы ФСО России</a:t>
            </a:r>
          </a:p>
        </p:txBody>
      </p:sp>
      <p:sp>
        <p:nvSpPr>
          <p:cNvPr id="62" name="Номер слайда 14"/>
          <p:cNvSpPr txBox="1">
            <a:spLocks/>
          </p:cNvSpPr>
          <p:nvPr/>
        </p:nvSpPr>
        <p:spPr>
          <a:xfrm>
            <a:off x="0" y="5008518"/>
            <a:ext cx="9144000" cy="1350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tIns="0" bIns="0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3BCD2FB5-F711-4C4A-84EC-D015B0854B77}" type="slidenum">
              <a:rPr lang="ru-RU" sz="10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 Gothic" pitchFamily="34" charset="0"/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z="1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 Gothic" pitchFamily="34" charset="0"/>
              <a:cs typeface="Arial" charset="0"/>
            </a:endParaRPr>
          </a:p>
        </p:txBody>
      </p: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3" cstate="print"/>
          <a:srcRect l="12500" t="12500" r="12500"/>
          <a:stretch>
            <a:fillRect/>
          </a:stretch>
        </p:blipFill>
        <p:spPr bwMode="auto">
          <a:xfrm>
            <a:off x="5701387" y="3043231"/>
            <a:ext cx="2942583" cy="1931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mandrianova\Desktop\картинки\seo-friendly-cm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357437"/>
            <a:ext cx="1143008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9" name="TextBox 48"/>
          <p:cNvSpPr txBox="1"/>
          <p:nvPr/>
        </p:nvSpPr>
        <p:spPr>
          <a:xfrm>
            <a:off x="5572132" y="235743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Информационно-аналитические                      и информационно-справочные системы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63082" y="2428876"/>
            <a:ext cx="2794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Фонд текстовой информации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mandrianova\Desktop\картинки\масс-медиа-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763" y="3001726"/>
            <a:ext cx="1178529" cy="784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 descr="C:\Users\mandrianova\Desktop\картинки\Defult-Doc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5722" y="2214562"/>
            <a:ext cx="798499" cy="798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9" name="Picture 11" descr="C:\Users\mandrianova\Desktop\картинки\content_search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36" y="2687839"/>
            <a:ext cx="2143140" cy="1312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3" name="Группа 62"/>
          <p:cNvGrpSpPr/>
          <p:nvPr/>
        </p:nvGrpSpPr>
        <p:grpSpPr>
          <a:xfrm>
            <a:off x="1428728" y="2714626"/>
            <a:ext cx="1000132" cy="1071570"/>
            <a:chOff x="1500166" y="2857502"/>
            <a:chExt cx="1285884" cy="1285884"/>
          </a:xfrm>
        </p:grpSpPr>
        <p:pic>
          <p:nvPicPr>
            <p:cNvPr id="2060" name="Picture 12" descr="C:\Users\mandrianova\Desktop\картинки\tv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00166" y="2857502"/>
              <a:ext cx="1285884" cy="12858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061" name="Picture 13" descr="C:\Users\mandrianova\Desktop\картинки\depositphotos_43476039-stock-photo-cubes-with-news-sign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43042" y="3286130"/>
              <a:ext cx="785818" cy="589364"/>
            </a:xfrm>
            <a:prstGeom prst="rect">
              <a:avLst/>
            </a:prstGeom>
            <a:noFill/>
          </p:spPr>
        </p:pic>
      </p:grpSp>
      <p:sp>
        <p:nvSpPr>
          <p:cNvPr id="59" name="Прямоугольник 58"/>
          <p:cNvSpPr/>
          <p:nvPr/>
        </p:nvSpPr>
        <p:spPr>
          <a:xfrm>
            <a:off x="4429124" y="1000116"/>
            <a:ext cx="5072098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73020" eaLnBrk="0" hangingPunct="0">
              <a:lnSpc>
                <a:spcPts val="800"/>
              </a:lnSpc>
              <a:spcBef>
                <a:spcPts val="400"/>
              </a:spcBef>
              <a:defRPr/>
            </a:pPr>
            <a:endParaRPr lang="ru-RU" sz="2000" b="1" dirty="0" smtClean="0">
              <a:solidFill>
                <a:srgbClr val="C00000"/>
              </a:solidFill>
              <a:cs typeface="Arial" pitchFamily="34" charset="0"/>
            </a:endParaRPr>
          </a:p>
          <a:p>
            <a:pPr defTabSz="873020" eaLnBrk="0" hangingPunct="0">
              <a:lnSpc>
                <a:spcPts val="1400"/>
              </a:lnSpc>
              <a:spcBef>
                <a:spcPts val="400"/>
              </a:spcBef>
              <a:buClr>
                <a:srgbClr val="C00000"/>
              </a:buClr>
              <a:buFont typeface="Arial" pitchFamily="34" charset="0"/>
              <a:buChar char="●"/>
              <a:defRPr/>
            </a:pPr>
            <a:r>
              <a:rPr lang="ru-RU" sz="1400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cs typeface="Arial" pitchFamily="34" charset="0"/>
              </a:rPr>
              <a:t>Ежегодно во всех субъектах РФ проводятся </a:t>
            </a:r>
          </a:p>
          <a:p>
            <a:pPr defTabSz="873020" eaLnBrk="0" hangingPunct="0">
              <a:lnSpc>
                <a:spcPts val="1400"/>
              </a:lnSpc>
              <a:spcBef>
                <a:spcPts val="400"/>
              </a:spcBef>
              <a:buClr>
                <a:srgbClr val="C00000"/>
              </a:buClr>
              <a:defRPr/>
            </a:pPr>
            <a:r>
              <a:rPr lang="ru-RU" sz="1600" b="1" dirty="0" smtClean="0">
                <a:solidFill>
                  <a:srgbClr val="002060"/>
                </a:solidFill>
                <a:cs typeface="Arial" pitchFamily="34" charset="0"/>
              </a:rPr>
              <a:t>более </a:t>
            </a:r>
            <a:r>
              <a:rPr lang="ru-RU" sz="1600" b="1" dirty="0" smtClean="0">
                <a:solidFill>
                  <a:srgbClr val="C00000"/>
                </a:solidFill>
                <a:cs typeface="Arial" pitchFamily="34" charset="0"/>
              </a:rPr>
              <a:t>50 </a:t>
            </a:r>
            <a:r>
              <a:rPr lang="ru-RU" sz="1600" b="1" dirty="0" smtClean="0">
                <a:solidFill>
                  <a:srgbClr val="002060"/>
                </a:solidFill>
                <a:cs typeface="Arial" pitchFamily="34" charset="0"/>
              </a:rPr>
              <a:t>всероссийских и региональных опросов </a:t>
            </a:r>
          </a:p>
          <a:p>
            <a:pPr defTabSz="873020" eaLnBrk="0" hangingPunct="0">
              <a:lnSpc>
                <a:spcPts val="1400"/>
              </a:lnSpc>
              <a:spcBef>
                <a:spcPts val="400"/>
              </a:spcBef>
              <a:buClr>
                <a:srgbClr val="C00000"/>
              </a:buClr>
              <a:buFont typeface="Arial" pitchFamily="34" charset="0"/>
              <a:buChar char="●"/>
              <a:defRPr/>
            </a:pPr>
            <a:r>
              <a:rPr lang="ru-RU" sz="1600" b="1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cs typeface="Arial" pitchFamily="34" charset="0"/>
              </a:rPr>
              <a:t>Выборки опросов – от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3</a:t>
            </a:r>
            <a:r>
              <a:rPr lang="ru-RU" sz="1600" b="1" dirty="0" smtClean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cs typeface="Arial" pitchFamily="34" charset="0"/>
              </a:rPr>
              <a:t>до</a:t>
            </a:r>
            <a:r>
              <a:rPr lang="ru-RU" sz="1600" b="1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93 тыс. </a:t>
            </a:r>
            <a:r>
              <a:rPr lang="ru-RU" sz="1600" b="1" dirty="0" smtClean="0">
                <a:solidFill>
                  <a:srgbClr val="002060"/>
                </a:solidFill>
                <a:cs typeface="Arial" pitchFamily="34" charset="0"/>
              </a:rPr>
              <a:t>респондентов</a:t>
            </a:r>
          </a:p>
          <a:p>
            <a:pPr defTabSz="873020" eaLnBrk="0" hangingPunct="0">
              <a:lnSpc>
                <a:spcPts val="1400"/>
              </a:lnSpc>
              <a:spcBef>
                <a:spcPts val="400"/>
              </a:spcBef>
              <a:buClr>
                <a:srgbClr val="C00000"/>
              </a:buClr>
              <a:buFont typeface="Arial" pitchFamily="34" charset="0"/>
              <a:buChar char="●"/>
              <a:defRPr/>
            </a:pPr>
            <a:r>
              <a:rPr lang="ru-RU" sz="1600" b="1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cs typeface="Arial" pitchFamily="34" charset="0"/>
              </a:rPr>
              <a:t>Опрашиваются более</a:t>
            </a:r>
            <a:r>
              <a:rPr lang="ru-RU" sz="1600" b="1" dirty="0" smtClean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 </a:t>
            </a:r>
            <a:r>
              <a:rPr lang="ru-RU" sz="1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млн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cs typeface="Arial" pitchFamily="34" charset="0"/>
              </a:rPr>
              <a:t>респондентов в год</a:t>
            </a:r>
            <a:endParaRPr lang="ru-RU" sz="16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285852" y="714364"/>
            <a:ext cx="6643734" cy="259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73020" eaLnBrk="0" hangingPunct="0">
              <a:lnSpc>
                <a:spcPts val="1300"/>
              </a:lnSpc>
              <a:spcBef>
                <a:spcPts val="400"/>
              </a:spcBef>
              <a:defRPr/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Социологические опросы населения и экспертов</a:t>
            </a:r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0" cstate="print"/>
          <a:srcRect l="8985" t="16667" r="64062" b="15277"/>
          <a:stretch>
            <a:fillRect/>
          </a:stretch>
        </p:blipFill>
        <p:spPr bwMode="auto">
          <a:xfrm>
            <a:off x="714348" y="3914578"/>
            <a:ext cx="714380" cy="1014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 cstate="print"/>
          <a:srcRect l="12890" t="4166" r="50781" b="4861"/>
          <a:stretch>
            <a:fillRect/>
          </a:stretch>
        </p:blipFill>
        <p:spPr bwMode="auto">
          <a:xfrm>
            <a:off x="1214414" y="3786196"/>
            <a:ext cx="720714" cy="101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2" cstate="print"/>
          <a:srcRect l="5859" t="17361" r="65625" b="11110"/>
          <a:stretch>
            <a:fillRect/>
          </a:stretch>
        </p:blipFill>
        <p:spPr bwMode="auto">
          <a:xfrm>
            <a:off x="1714480" y="3929072"/>
            <a:ext cx="719510" cy="101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3" cstate="print"/>
          <a:srcRect l="14453" t="6944" r="50781" b="5555"/>
          <a:stretch>
            <a:fillRect/>
          </a:stretch>
        </p:blipFill>
        <p:spPr bwMode="auto">
          <a:xfrm>
            <a:off x="2214546" y="3786196"/>
            <a:ext cx="717086" cy="101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4" cstate="print"/>
          <a:srcRect l="8593" t="17659" r="71094" b="32639"/>
          <a:stretch>
            <a:fillRect/>
          </a:stretch>
        </p:blipFill>
        <p:spPr bwMode="auto">
          <a:xfrm>
            <a:off x="2714616" y="3962400"/>
            <a:ext cx="713383" cy="981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7" name="Picture 2" descr="C:\Users\mandrianova\Desktop\11\11\биз.png"/>
          <p:cNvPicPr>
            <a:picLocks noChangeAspect="1" noChangeArrowheads="1"/>
          </p:cNvPicPr>
          <p:nvPr/>
        </p:nvPicPr>
        <p:blipFill>
          <a:blip r:embed="rId15" cstate="print"/>
          <a:stretch>
            <a:fillRect/>
          </a:stretch>
        </p:blipFill>
        <p:spPr bwMode="auto">
          <a:xfrm>
            <a:off x="357158" y="1023595"/>
            <a:ext cx="742903" cy="493286"/>
          </a:xfrm>
          <a:prstGeom prst="rect">
            <a:avLst/>
          </a:prstGeom>
          <a:noFill/>
        </p:spPr>
      </p:pic>
      <p:pic>
        <p:nvPicPr>
          <p:cNvPr id="2067" name="Picture 19" descr="E:\73478191-Stop-Terrorism-background-Stock-Photo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71405" y="1471607"/>
            <a:ext cx="776289" cy="776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8" name="Picture 20" descr="E:\holidays-around-the-world-clipart-holidays_around_the_world_21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600259" y="1009662"/>
            <a:ext cx="633394" cy="633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9" name="Picture 21" descr="E:\54767505-Handcuffs-on-hands-during-business-corrupt-deal-Anti-corruption--Stock-Photo.png"/>
          <p:cNvPicPr>
            <a:picLocks noChangeAspect="1" noChangeArrowheads="1"/>
          </p:cNvPicPr>
          <p:nvPr/>
        </p:nvPicPr>
        <p:blipFill>
          <a:blip r:embed="rId18" cstate="print"/>
          <a:srcRect l="9218" r="5064"/>
          <a:stretch>
            <a:fillRect/>
          </a:stretch>
        </p:blipFill>
        <p:spPr bwMode="auto">
          <a:xfrm>
            <a:off x="1328688" y="895391"/>
            <a:ext cx="885825" cy="1033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70" name="Picture 22" descr="C:\Users\mandrianova\Desktop\картинки\statistika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071539" y="495300"/>
            <a:ext cx="1090605" cy="626920"/>
          </a:xfrm>
          <a:prstGeom prst="rect">
            <a:avLst/>
          </a:prstGeom>
          <a:noFill/>
        </p:spPr>
      </p:pic>
      <p:pic>
        <p:nvPicPr>
          <p:cNvPr id="2071" name="Picture 23" descr="C:\Users\mandrianova\Desktop\картинки\57720201-emblema-acci-n-de-protesta-con-multitud-exigiendo-los-hombres-y-la-inscripci-n-de-la-bandera-pancart-Foto-de-archivo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242937" y="1571620"/>
            <a:ext cx="1071570" cy="645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2" name="Группа 81"/>
          <p:cNvGrpSpPr/>
          <p:nvPr/>
        </p:nvGrpSpPr>
        <p:grpSpPr>
          <a:xfrm>
            <a:off x="2452629" y="1490661"/>
            <a:ext cx="928694" cy="785818"/>
            <a:chOff x="202530" y="1428742"/>
            <a:chExt cx="801616" cy="669918"/>
          </a:xfrm>
        </p:grpSpPr>
        <p:pic>
          <p:nvPicPr>
            <p:cNvPr id="79" name="Picture 17" descr="C:\Users\mandrianova\Desktop\картинки\w512h5121381942911consultболбо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285720" y="1428742"/>
              <a:ext cx="669918" cy="6699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0" name="Picture 18" descr="C:\Users\mandrianova\Desktop\картинки\Без имени-2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778248" y="1830481"/>
              <a:ext cx="225898" cy="214314"/>
            </a:xfrm>
            <a:prstGeom prst="rect">
              <a:avLst/>
            </a:prstGeom>
            <a:noFill/>
          </p:spPr>
        </p:pic>
        <p:pic>
          <p:nvPicPr>
            <p:cNvPr id="81" name="Picture 19" descr="C:\Users\mandrianova\Desktop\картинки\AAEAAQAAAAAAAABwAAAAJDI5NTEzNGUxLTU4ZTgtNDUyMy1iNzIwLWYwMGU2ZDA3MjI5OQ.png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202530" y="1769964"/>
              <a:ext cx="265917" cy="277346"/>
            </a:xfrm>
            <a:prstGeom prst="rect">
              <a:avLst/>
            </a:prstGeom>
            <a:noFill/>
          </p:spPr>
        </p:pic>
      </p:grpSp>
      <p:pic>
        <p:nvPicPr>
          <p:cNvPr id="2072" name="Picture 24" descr="C:\Users\mandrianova\Desktop\картинки\raspologhenie-na-karte.pn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171767" y="1285866"/>
            <a:ext cx="1138177" cy="666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73" name="Picture 25" descr="C:\Users\mandrianova\Desktop\картинки\icon-analysis500x500.pn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528957" y="1643057"/>
            <a:ext cx="604785" cy="604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Picture 124" descr="герб_РФ1"/>
          <p:cNvPicPr preferRelativeResize="0"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14282" y="107142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124" descr="герб_РФ1"/>
          <p:cNvPicPr preferRelativeResize="0"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535011" y="112251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163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informsis.jpg"/>
          <p:cNvPicPr>
            <a:picLocks noChangeAspect="1" noChangeArrowheads="1"/>
          </p:cNvPicPr>
          <p:nvPr/>
        </p:nvPicPr>
        <p:blipFill>
          <a:blip r:embed="rId2" cstate="print">
            <a:lum bright="-4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2" y="0"/>
            <a:ext cx="9144000" cy="514350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-1439"/>
            <a:ext cx="9145108" cy="772989"/>
          </a:xfrm>
          <a:prstGeom prst="rec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  <a:defRPr/>
            </a:pPr>
            <a:r>
              <a:rPr lang="ru-RU" sz="1400" b="1" dirty="0" smtClean="0">
                <a:ln w="11430"/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Тематические системы </a:t>
            </a:r>
            <a:r>
              <a:rPr lang="ru-RU" sz="1400" b="1" dirty="0">
                <a:ln w="11430"/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экономической направленности </a:t>
            </a:r>
          </a:p>
          <a:p>
            <a:pPr algn="ctr">
              <a:lnSpc>
                <a:spcPts val="1300"/>
              </a:lnSpc>
              <a:spcAft>
                <a:spcPts val="0"/>
              </a:spcAft>
              <a:defRPr/>
            </a:pP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Информационная система комплексной оценки </a:t>
            </a:r>
            <a:r>
              <a:rPr lang="en-US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социально-экономической и общественно-политической </a:t>
            </a:r>
            <a:r>
              <a:rPr lang="ru-RU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ситуации                                        в </a:t>
            </a: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субъектах </a:t>
            </a:r>
            <a:r>
              <a:rPr lang="ru-RU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Российской Федерации</a:t>
            </a:r>
            <a:endParaRPr lang="ru-RU" sz="1400" b="1" dirty="0">
              <a:ln w="11430"/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Picture 9" descr="F:\depositphotos_78872932-stock-illustration-new-abstract-russia-flag-ribbon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007508" y="1393025"/>
            <a:ext cx="785818" cy="149075"/>
          </a:xfrm>
          <a:prstGeom prst="rect">
            <a:avLst/>
          </a:prstGeom>
          <a:noFill/>
        </p:spPr>
      </p:pic>
      <p:grpSp>
        <p:nvGrpSpPr>
          <p:cNvPr id="15" name="Группа 14"/>
          <p:cNvGrpSpPr/>
          <p:nvPr/>
        </p:nvGrpSpPr>
        <p:grpSpPr>
          <a:xfrm>
            <a:off x="6954305" y="3696899"/>
            <a:ext cx="2118261" cy="1178727"/>
            <a:chOff x="7572396" y="5786454"/>
            <a:chExt cx="891094" cy="562497"/>
          </a:xfrm>
        </p:grpSpPr>
        <p:grpSp>
          <p:nvGrpSpPr>
            <p:cNvPr id="16" name="Группа 336"/>
            <p:cNvGrpSpPr/>
            <p:nvPr/>
          </p:nvGrpSpPr>
          <p:grpSpPr>
            <a:xfrm>
              <a:off x="7572396" y="5786452"/>
              <a:ext cx="891094" cy="562497"/>
              <a:chOff x="3929058" y="474293"/>
              <a:chExt cx="500066" cy="307913"/>
            </a:xfrm>
          </p:grpSpPr>
          <p:pic>
            <p:nvPicPr>
              <p:cNvPr id="19" name="Picture 2" descr="F:\raspologhenie-na-karte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70000" contrast="-70000"/>
              </a:blip>
              <a:stretch>
                <a:fillRect/>
              </a:stretch>
            </p:blipFill>
            <p:spPr bwMode="auto">
              <a:xfrm>
                <a:off x="3929058" y="496579"/>
                <a:ext cx="500066" cy="28562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0" name="Picture 3" descr="C:\Documents and Settings\Admin\Рабочий стол\презентация награды\1284_logo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 bwMode="auto">
              <a:xfrm>
                <a:off x="3930645" y="613698"/>
                <a:ext cx="97483" cy="9825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1" name="Picture 5" descr="C:\Documents and Settings\Admin\Рабочий стол\презентация награды\Медицина_-_Символика_(1).png"/>
              <p:cNvPicPr>
                <a:picLocks noChangeAspect="1" noChangeArrowheads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 bwMode="auto">
              <a:xfrm>
                <a:off x="4127198" y="495339"/>
                <a:ext cx="99070" cy="10902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2" name="Picture 4" descr="C:\Documents and Settings\Admin\Рабочий стол\презентация награды\video-na-stroike.png"/>
              <p:cNvPicPr>
                <a:picLocks noChangeAspect="1" noChangeArrowheads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 bwMode="auto">
              <a:xfrm>
                <a:off x="3972489" y="474293"/>
                <a:ext cx="142876" cy="10613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3" name="Рисунок 22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4056733" y="654044"/>
                <a:ext cx="160767" cy="9737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4" name="Picture 10" descr="C:\Documents and Settings\Admin\Рабочий стол\презентация награды\Сферы\ПрочиеОтрасли5.png"/>
              <p:cNvPicPr>
                <a:picLocks noChangeAspect="1" noChangeArrowheads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 bwMode="auto">
              <a:xfrm>
                <a:off x="4217563" y="636345"/>
                <a:ext cx="125656" cy="12200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17" name="Picture 24" descr="F:\1ae384deac03bd43de333646229031fe.png"/>
            <p:cNvPicPr>
              <a:picLocks noChangeAspect="1" noChangeArrowheads="1"/>
            </p:cNvPicPr>
            <p:nvPr/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8120771" y="5927078"/>
              <a:ext cx="142876" cy="1443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8" name="Picture 25" descr="F:\a3aa2e15630986e70b86b5426aece1ee.png"/>
            <p:cNvPicPr>
              <a:picLocks noChangeAspect="1" noChangeArrowheads="1"/>
            </p:cNvPicPr>
            <p:nvPr/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8302960" y="5786454"/>
              <a:ext cx="101521" cy="29805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7" name="Rectangle 24"/>
          <p:cNvSpPr>
            <a:spLocks noChangeArrowheads="1"/>
          </p:cNvSpPr>
          <p:nvPr/>
        </p:nvSpPr>
        <p:spPr bwMode="gray">
          <a:xfrm flipH="1">
            <a:off x="3286116" y="3620662"/>
            <a:ext cx="6000760" cy="175226"/>
          </a:xfrm>
          <a:prstGeom prst="rect">
            <a:avLst/>
          </a:prstGeom>
          <a:gradFill rotWithShape="1">
            <a:gsLst>
              <a:gs pos="0">
                <a:srgbClr val="FF6699">
                  <a:gamma/>
                  <a:tint val="0"/>
                  <a:invGamma/>
                  <a:alpha val="0"/>
                </a:srgb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 rot="10800000" flipV="1">
            <a:off x="3421030" y="3600507"/>
            <a:ext cx="5437218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rIns="360000" anchor="ctr">
            <a:spAutoFit/>
          </a:bodyPr>
          <a:lstStyle/>
          <a:p>
            <a:pPr algn="just">
              <a:lnSpc>
                <a:spcPts val="1200"/>
              </a:lnSpc>
              <a:spcBef>
                <a:spcPts val="300"/>
              </a:spcBef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источники поступления информации</a:t>
            </a:r>
          </a:p>
          <a:p>
            <a:pPr>
              <a:lnSpc>
                <a:spcPts val="1200"/>
              </a:lnSpc>
              <a:spcBef>
                <a:spcPts val="300"/>
              </a:spcBef>
              <a:buClr>
                <a:srgbClr val="C00000"/>
              </a:buClr>
              <a:buFont typeface="Arial" pitchFamily="34" charset="0"/>
              <a:buChar char="●"/>
              <a:defRPr/>
            </a:pPr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Росстат (государственная статистическая </a:t>
            </a:r>
            <a:r>
              <a:rPr lang="ru-RU" sz="1400" b="1" dirty="0" smtClean="0">
                <a:solidFill>
                  <a:srgbClr val="002060"/>
                </a:solidFill>
              </a:rPr>
              <a:t>                                отчетность</a:t>
            </a:r>
            <a:r>
              <a:rPr lang="ru-RU" sz="1400" b="1" dirty="0">
                <a:solidFill>
                  <a:srgbClr val="002060"/>
                </a:solidFill>
              </a:rPr>
              <a:t>)</a:t>
            </a:r>
            <a:endParaRPr lang="ru-RU" sz="1400" b="1" dirty="0">
              <a:solidFill>
                <a:srgbClr val="002060"/>
              </a:solidFill>
              <a:latin typeface="+mn-lt"/>
            </a:endParaRPr>
          </a:p>
          <a:p>
            <a:pPr>
              <a:lnSpc>
                <a:spcPts val="1200"/>
              </a:lnSpc>
              <a:spcBef>
                <a:spcPts val="300"/>
              </a:spcBef>
              <a:buClr>
                <a:srgbClr val="C00000"/>
              </a:buClr>
              <a:buFont typeface="Arial" pitchFamily="34" charset="0"/>
              <a:buChar char="●"/>
              <a:defRPr/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ФСО России (информационно-аналитические </a:t>
            </a:r>
            <a:r>
              <a:rPr lang="ru-RU" sz="1400" b="1" dirty="0" smtClean="0">
                <a:solidFill>
                  <a:srgbClr val="002060"/>
                </a:solidFill>
                <a:latin typeface="+mn-lt"/>
              </a:rPr>
              <a:t>                   материалы</a:t>
            </a:r>
            <a:r>
              <a:rPr lang="en-US" sz="1400" b="1" dirty="0">
                <a:solidFill>
                  <a:srgbClr val="002060"/>
                </a:solidFill>
                <a:latin typeface="+mn-lt"/>
              </a:rPr>
              <a:t>, 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результаты социологических </a:t>
            </a:r>
            <a:r>
              <a:rPr lang="ru-RU" sz="1400" b="1" dirty="0" smtClean="0">
                <a:solidFill>
                  <a:srgbClr val="002060"/>
                </a:solidFill>
                <a:latin typeface="+mn-lt"/>
              </a:rPr>
              <a:t>                            исследований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)</a:t>
            </a:r>
          </a:p>
        </p:txBody>
      </p:sp>
      <p:pic>
        <p:nvPicPr>
          <p:cNvPr id="8" name="Picture 3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341307" y="811010"/>
            <a:ext cx="5696361" cy="2696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Picture 4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282" y="915567"/>
            <a:ext cx="3059112" cy="1748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" name="Picture 6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4282" y="2839745"/>
            <a:ext cx="3059112" cy="1748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0" name="Picture 124" descr="герб_РФ1"/>
          <p:cNvPicPr preferRelativeResize="0"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4282" y="107142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124" descr="герб_РФ1"/>
          <p:cNvPicPr preferRelativeResize="0"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535011" y="112251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Номер слайда 14"/>
          <p:cNvSpPr txBox="1">
            <a:spLocks/>
          </p:cNvSpPr>
          <p:nvPr/>
        </p:nvSpPr>
        <p:spPr>
          <a:xfrm>
            <a:off x="0" y="5008518"/>
            <a:ext cx="9144000" cy="1350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tIns="0" bIns="0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3BCD2FB5-F711-4C4A-84EC-D015B0854B77}" type="slidenum">
              <a:rPr lang="ru-RU" sz="10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 Gothic" pitchFamily="34" charset="0"/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z="1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 Gothic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informsis.jpg"/>
          <p:cNvPicPr>
            <a:picLocks noChangeAspect="1" noChangeArrowheads="1"/>
          </p:cNvPicPr>
          <p:nvPr/>
        </p:nvPicPr>
        <p:blipFill>
          <a:blip r:embed="rId2" cstate="print">
            <a:lum bright="-4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2" y="0"/>
            <a:ext cx="9144000" cy="514350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-1438"/>
            <a:ext cx="9145108" cy="628971"/>
          </a:xfrm>
          <a:prstGeom prst="rec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  <a:defRPr/>
            </a:pPr>
            <a:r>
              <a:rPr lang="ru-RU" sz="1400" b="1" dirty="0" smtClean="0">
                <a:ln w="11430"/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Тематические системы </a:t>
            </a:r>
            <a:r>
              <a:rPr lang="ru-RU" sz="1400" b="1" dirty="0">
                <a:ln w="11430"/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экономической направленности </a:t>
            </a:r>
          </a:p>
          <a:p>
            <a:pPr algn="ctr">
              <a:lnSpc>
                <a:spcPts val="1500"/>
              </a:lnSpc>
              <a:spcAft>
                <a:spcPts val="0"/>
              </a:spcAft>
              <a:defRPr/>
            </a:pP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Информационная система мониторинга </a:t>
            </a:r>
            <a:r>
              <a:rPr lang="ru-RU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анализа строительства жилья </a:t>
            </a:r>
            <a:r>
              <a:rPr lang="en-US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развития жилищно-коммунального </a:t>
            </a:r>
            <a:r>
              <a:rPr lang="ru-RU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хозяйства</a:t>
            </a:r>
            <a:endParaRPr lang="ru-RU" sz="1400" b="1" dirty="0">
              <a:ln w="11430"/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9" descr="F:\depositphotos_78872932-stock-illustration-new-abstract-russia-flag-ribbon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014257" y="1500182"/>
            <a:ext cx="785818" cy="149075"/>
          </a:xfrm>
          <a:prstGeom prst="rect">
            <a:avLst/>
          </a:prstGeom>
          <a:noFill/>
        </p:spPr>
      </p:pic>
      <p:pic>
        <p:nvPicPr>
          <p:cNvPr id="13" name="Picture 9" descr="F:\depositphotos_78872932-stock-illustration-new-abstract-russia-flag-ribbon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014257" y="2839644"/>
            <a:ext cx="785818" cy="149075"/>
          </a:xfrm>
          <a:prstGeom prst="rect">
            <a:avLst/>
          </a:prstGeom>
          <a:noFill/>
        </p:spPr>
      </p:pic>
      <p:pic>
        <p:nvPicPr>
          <p:cNvPr id="15" name="Picture 3" descr="C:\Users\mandrianova\Desktop\картинки\ммммммp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1290" y="3457455"/>
            <a:ext cx="1475623" cy="828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4" descr="C:\Documents and Settings\Admin\Рабочий стол\презентация награды\video-na-stroik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7" y="4018388"/>
            <a:ext cx="1500887" cy="857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ctangle 24"/>
          <p:cNvSpPr>
            <a:spLocks noChangeArrowheads="1"/>
          </p:cNvSpPr>
          <p:nvPr/>
        </p:nvSpPr>
        <p:spPr bwMode="gray">
          <a:xfrm flipH="1">
            <a:off x="3367358" y="3214692"/>
            <a:ext cx="6011996" cy="201706"/>
          </a:xfrm>
          <a:prstGeom prst="rect">
            <a:avLst/>
          </a:prstGeom>
          <a:gradFill rotWithShape="1">
            <a:gsLst>
              <a:gs pos="0">
                <a:srgbClr val="FF6699">
                  <a:gamma/>
                  <a:tint val="0"/>
                  <a:invGamma/>
                  <a:alpha val="0"/>
                </a:srgb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 rot="10800000" flipV="1">
            <a:off x="3409976" y="3185606"/>
            <a:ext cx="5734024" cy="161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rIns="360000" anchor="ctr">
            <a:spAutoFit/>
          </a:bodyPr>
          <a:lstStyle/>
          <a:p>
            <a:pPr>
              <a:lnSpc>
                <a:spcPts val="14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источники поступления информации</a:t>
            </a:r>
          </a:p>
          <a:p>
            <a:pPr>
              <a:lnSpc>
                <a:spcPts val="1200"/>
              </a:lnSpc>
              <a:spcBef>
                <a:spcPts val="30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●"/>
              <a:defRPr/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Минстрой России, Росстат, ГК - Фонд </a:t>
            </a:r>
            <a:r>
              <a:rPr lang="ru-RU" sz="1400" b="1" dirty="0" smtClean="0">
                <a:solidFill>
                  <a:srgbClr val="002060"/>
                </a:solidFill>
              </a:rPr>
              <a:t>содействия реформированию ЖКХ</a:t>
            </a:r>
            <a:r>
              <a:rPr lang="ru-RU" sz="1400" b="1" dirty="0">
                <a:solidFill>
                  <a:srgbClr val="002060"/>
                </a:solidFill>
              </a:rPr>
              <a:t>, </a:t>
            </a:r>
            <a:r>
              <a:rPr lang="ru-RU" sz="1400" b="1" dirty="0" err="1">
                <a:solidFill>
                  <a:srgbClr val="002060"/>
                </a:solidFill>
              </a:rPr>
              <a:t>Ростехнадзор</a:t>
            </a:r>
            <a:r>
              <a:rPr lang="ru-RU" sz="1400" b="1" dirty="0">
                <a:solidFill>
                  <a:srgbClr val="002060"/>
                </a:solidFill>
              </a:rPr>
              <a:t>, Фонд </a:t>
            </a:r>
            <a:r>
              <a:rPr lang="ru-RU" sz="1400" b="1" dirty="0" smtClean="0">
                <a:solidFill>
                  <a:srgbClr val="002060"/>
                </a:solidFill>
              </a:rPr>
              <a:t>«РЖС»,                              ОАО «Агентство по </a:t>
            </a:r>
            <a:r>
              <a:rPr lang="ru-RU" sz="1400" b="1" dirty="0">
                <a:solidFill>
                  <a:srgbClr val="002060"/>
                </a:solidFill>
              </a:rPr>
              <a:t>ипотечному жилищному </a:t>
            </a:r>
            <a:r>
              <a:rPr lang="ru-RU" sz="1400" b="1" dirty="0" smtClean="0">
                <a:solidFill>
                  <a:srgbClr val="002060"/>
                </a:solidFill>
              </a:rPr>
              <a:t>                   кредитованию», </a:t>
            </a:r>
            <a:r>
              <a:rPr lang="ru-RU" sz="1400" b="1" dirty="0">
                <a:solidFill>
                  <a:srgbClr val="002060"/>
                </a:solidFill>
              </a:rPr>
              <a:t>Росреестр (статистическая </a:t>
            </a:r>
            <a:r>
              <a:rPr lang="ru-RU" sz="1400" b="1" dirty="0" smtClean="0">
                <a:solidFill>
                  <a:srgbClr val="002060"/>
                </a:solidFill>
              </a:rPr>
              <a:t>отчетность</a:t>
            </a:r>
            <a:r>
              <a:rPr lang="ru-RU" sz="1400" b="1" dirty="0">
                <a:solidFill>
                  <a:srgbClr val="002060"/>
                </a:solidFill>
              </a:rPr>
              <a:t>)</a:t>
            </a:r>
          </a:p>
          <a:p>
            <a:pPr algn="just">
              <a:lnSpc>
                <a:spcPts val="1200"/>
              </a:lnSpc>
              <a:spcBef>
                <a:spcPts val="30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●"/>
              <a:defRPr/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Федеральные и региональные СМИ</a:t>
            </a:r>
          </a:p>
          <a:p>
            <a:pPr>
              <a:lnSpc>
                <a:spcPts val="1200"/>
              </a:lnSpc>
              <a:spcBef>
                <a:spcPts val="30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●"/>
              <a:defRPr/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ФСО России (информационно-аналитические </a:t>
            </a:r>
            <a:r>
              <a:rPr lang="ru-RU" sz="1400" b="1" dirty="0" smtClean="0">
                <a:solidFill>
                  <a:srgbClr val="002060"/>
                </a:solidFill>
              </a:rPr>
              <a:t>                       материалы</a:t>
            </a:r>
            <a:r>
              <a:rPr lang="ru-RU" sz="1400" b="1" dirty="0">
                <a:solidFill>
                  <a:srgbClr val="002060"/>
                </a:solidFill>
              </a:rPr>
              <a:t>, результаты социологических </a:t>
            </a:r>
            <a:r>
              <a:rPr lang="ru-RU" sz="1400" b="1" dirty="0" smtClean="0">
                <a:solidFill>
                  <a:srgbClr val="002060"/>
                </a:solidFill>
              </a:rPr>
              <a:t>                             исследований</a:t>
            </a:r>
            <a:r>
              <a:rPr lang="ru-RU" sz="1400" b="1" dirty="0">
                <a:solidFill>
                  <a:srgbClr val="002060"/>
                </a:solidFill>
              </a:rPr>
              <a:t>, нормативные правовые акты)</a:t>
            </a:r>
          </a:p>
        </p:txBody>
      </p:sp>
      <p:pic>
        <p:nvPicPr>
          <p:cNvPr id="5" name="Picture 2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0364" y="789552"/>
            <a:ext cx="2997191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" name="Picture 3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789552"/>
            <a:ext cx="5241771" cy="2422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" name="Picture 6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0364" y="2625757"/>
            <a:ext cx="2997191" cy="1821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4" name="Picture 124" descr="герб_РФ1"/>
          <p:cNvPicPr preferRelativeResize="0"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107142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124" descr="герб_РФ1"/>
          <p:cNvPicPr preferRelativeResize="0"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35011" y="112251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Номер слайда 14"/>
          <p:cNvSpPr txBox="1">
            <a:spLocks/>
          </p:cNvSpPr>
          <p:nvPr/>
        </p:nvSpPr>
        <p:spPr>
          <a:xfrm>
            <a:off x="0" y="5008518"/>
            <a:ext cx="9144000" cy="1350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tIns="0" bIns="0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3BCD2FB5-F711-4C4A-84EC-D015B0854B77}" type="slidenum">
              <a:rPr lang="ru-RU" sz="10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 Gothic" pitchFamily="34" charset="0"/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z="1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 Gothic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informsis.jpg"/>
          <p:cNvPicPr>
            <a:picLocks noChangeAspect="1" noChangeArrowheads="1"/>
          </p:cNvPicPr>
          <p:nvPr/>
        </p:nvPicPr>
        <p:blipFill>
          <a:blip r:embed="rId2" cstate="print">
            <a:lum bright="-4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2" y="0"/>
            <a:ext cx="9144000" cy="514350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5" y="-17"/>
            <a:ext cx="9144000" cy="699560"/>
          </a:xfrm>
          <a:prstGeom prst="rec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ts val="1500"/>
              </a:lnSpc>
              <a:defRPr/>
            </a:pPr>
            <a:r>
              <a:rPr lang="ru-RU" sz="1400" b="1" dirty="0" smtClean="0">
                <a:ln w="11430"/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Тематические системы </a:t>
            </a:r>
            <a:r>
              <a:rPr lang="ru-RU" sz="1400" b="1" dirty="0">
                <a:ln w="11430"/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экономической направленности </a:t>
            </a:r>
          </a:p>
          <a:p>
            <a:pPr algn="ctr">
              <a:lnSpc>
                <a:spcPts val="1500"/>
              </a:lnSpc>
              <a:defRPr/>
            </a:pP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Информационно-аналитическая система </a:t>
            </a:r>
            <a:endParaRPr lang="ru-RU" sz="1400" b="1" dirty="0" smtClean="0">
              <a:ln w="11430"/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1500"/>
              </a:lnSpc>
              <a:defRPr/>
            </a:pPr>
            <a:r>
              <a:rPr lang="ru-RU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</a:t>
            </a: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Мониторинг и прогнозирование </a:t>
            </a:r>
            <a:r>
              <a:rPr lang="ru-RU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ситуации </a:t>
            </a: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федеральном округе</a:t>
            </a:r>
            <a:r>
              <a:rPr lang="ru-RU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»</a:t>
            </a:r>
            <a:endParaRPr lang="ru-RU" sz="1400" b="1" dirty="0">
              <a:ln w="11430"/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9" descr="F:\depositphotos_78872932-stock-illustration-new-abstract-russia-flag-ribbon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032514" y="1660917"/>
            <a:ext cx="785818" cy="149075"/>
          </a:xfrm>
          <a:prstGeom prst="rect">
            <a:avLst/>
          </a:prstGeom>
          <a:noFill/>
        </p:spPr>
      </p:pic>
      <p:sp>
        <p:nvSpPr>
          <p:cNvPr id="18" name="Rectangle 24"/>
          <p:cNvSpPr>
            <a:spLocks noChangeArrowheads="1"/>
          </p:cNvSpPr>
          <p:nvPr/>
        </p:nvSpPr>
        <p:spPr bwMode="gray">
          <a:xfrm flipH="1">
            <a:off x="3236259" y="3747966"/>
            <a:ext cx="6075308" cy="165128"/>
          </a:xfrm>
          <a:prstGeom prst="rect">
            <a:avLst/>
          </a:prstGeom>
          <a:gradFill rotWithShape="1">
            <a:gsLst>
              <a:gs pos="0">
                <a:srgbClr val="FF6699">
                  <a:gamma/>
                  <a:tint val="0"/>
                  <a:invGamma/>
                  <a:alpha val="0"/>
                </a:srgb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 rot="10800000" flipV="1">
            <a:off x="3560763" y="3709571"/>
            <a:ext cx="5583239" cy="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rIns="360000" anchor="ctr">
            <a:spAutoFit/>
          </a:bodyPr>
          <a:lstStyle/>
          <a:p>
            <a:pPr>
              <a:lnSpc>
                <a:spcPts val="14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источники поступления информации</a:t>
            </a:r>
          </a:p>
          <a:p>
            <a:pPr>
              <a:lnSpc>
                <a:spcPts val="1200"/>
              </a:lnSpc>
              <a:spcBef>
                <a:spcPts val="3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Росстат </a:t>
            </a:r>
            <a:r>
              <a:rPr lang="ru-RU" sz="1400" b="1" dirty="0">
                <a:solidFill>
                  <a:srgbClr val="002060"/>
                </a:solidFill>
              </a:rPr>
              <a:t>(государственная статистическая </a:t>
            </a:r>
            <a:r>
              <a:rPr lang="ru-RU" sz="1400" b="1" dirty="0" smtClean="0">
                <a:solidFill>
                  <a:srgbClr val="002060"/>
                </a:solidFill>
              </a:rPr>
              <a:t> отчетность)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6" y="987574"/>
            <a:ext cx="3143241" cy="1770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843558"/>
            <a:ext cx="5472608" cy="2754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6" y="2823726"/>
            <a:ext cx="3143241" cy="1692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" descr="C:\Users\mandrianova\Desktop\картинки\icon-analysis500x50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3719353"/>
            <a:ext cx="1841416" cy="1381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124" descr="герб_РФ1"/>
          <p:cNvPicPr preferRelativeResize="0"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107142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124" descr="герб_РФ1"/>
          <p:cNvPicPr preferRelativeResize="0"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5011" y="112251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Номер слайда 14"/>
          <p:cNvSpPr txBox="1">
            <a:spLocks/>
          </p:cNvSpPr>
          <p:nvPr/>
        </p:nvSpPr>
        <p:spPr>
          <a:xfrm>
            <a:off x="0" y="5008518"/>
            <a:ext cx="9144000" cy="1350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tIns="0" bIns="0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3BCD2FB5-F711-4C4A-84EC-D015B0854B77}" type="slidenum">
              <a:rPr lang="ru-RU" sz="10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 Gothic" pitchFamily="34" charset="0"/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z="1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 Gothic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informsis.jpg"/>
          <p:cNvPicPr>
            <a:picLocks noChangeAspect="1" noChangeArrowheads="1"/>
          </p:cNvPicPr>
          <p:nvPr/>
        </p:nvPicPr>
        <p:blipFill>
          <a:blip r:embed="rId2" cstate="print">
            <a:lum bright="-4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2" y="0"/>
            <a:ext cx="9144000" cy="514350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5108" cy="665116"/>
          </a:xfrm>
          <a:prstGeom prst="rec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ts val="1500"/>
              </a:lnSpc>
              <a:defRPr/>
            </a:pPr>
            <a:r>
              <a:rPr lang="ru-RU" sz="1400" b="1" dirty="0" smtClean="0">
                <a:ln w="11430"/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Базовые информационно-справочные  системы и фонды</a:t>
            </a:r>
          </a:p>
          <a:p>
            <a:pPr algn="ctr">
              <a:lnSpc>
                <a:spcPts val="1500"/>
              </a:lnSpc>
              <a:defRPr/>
            </a:pPr>
            <a:r>
              <a:rPr lang="ru-RU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Корпоративная </a:t>
            </a: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система </a:t>
            </a:r>
            <a:r>
              <a:rPr lang="ru-RU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информационно-аналитического </a:t>
            </a: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обеспечения </a:t>
            </a:r>
            <a:r>
              <a:rPr lang="en-US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b="1" dirty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органов государственной </a:t>
            </a:r>
            <a:r>
              <a:rPr lang="ru-RU" sz="1400" b="1" dirty="0" smtClean="0">
                <a:ln w="11430"/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власти</a:t>
            </a:r>
            <a:endParaRPr lang="ru-RU" sz="1400" b="1" dirty="0">
              <a:ln w="11430"/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9" descr="F:\depositphotos_78872932-stock-illustration-new-abstract-russia-flag-ribbon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049976" y="3440669"/>
            <a:ext cx="785818" cy="149075"/>
          </a:xfrm>
          <a:prstGeom prst="rect">
            <a:avLst/>
          </a:prstGeom>
          <a:noFill/>
        </p:spPr>
      </p:pic>
      <p:pic>
        <p:nvPicPr>
          <p:cNvPr id="15" name="Picture 3" descr="C:\Users\mandrianova\Desktop\картинки\shutterstock_197803430-300x22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3857636"/>
            <a:ext cx="1857388" cy="1044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Rectangle 24"/>
          <p:cNvSpPr>
            <a:spLocks noChangeArrowheads="1"/>
          </p:cNvSpPr>
          <p:nvPr/>
        </p:nvSpPr>
        <p:spPr bwMode="gray">
          <a:xfrm flipH="1">
            <a:off x="3250536" y="3648788"/>
            <a:ext cx="5929354" cy="170623"/>
          </a:xfrm>
          <a:prstGeom prst="rect">
            <a:avLst/>
          </a:prstGeom>
          <a:gradFill rotWithShape="1">
            <a:gsLst>
              <a:gs pos="0">
                <a:srgbClr val="FF6699">
                  <a:gamma/>
                  <a:tint val="0"/>
                  <a:invGamma/>
                  <a:alpha val="0"/>
                </a:srgb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 rot="10800000" flipV="1">
            <a:off x="3563938" y="3631090"/>
            <a:ext cx="5580062" cy="823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rIns="360000" anchor="ctr">
            <a:spAutoFit/>
          </a:bodyPr>
          <a:lstStyle/>
          <a:p>
            <a:pPr algn="just">
              <a:lnSpc>
                <a:spcPts val="12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источники поступления информации</a:t>
            </a:r>
          </a:p>
          <a:p>
            <a:pPr algn="just">
              <a:lnSpc>
                <a:spcPts val="1200"/>
              </a:lnSpc>
              <a:spcBef>
                <a:spcPts val="30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●"/>
              <a:defRPr/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Федеральные и региональные СМИ</a:t>
            </a:r>
          </a:p>
          <a:p>
            <a:pPr algn="just">
              <a:lnSpc>
                <a:spcPts val="1200"/>
              </a:lnSpc>
              <a:spcBef>
                <a:spcPts val="30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●"/>
              <a:defRPr/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Сайты сети Интернет</a:t>
            </a:r>
          </a:p>
          <a:p>
            <a:pPr algn="just">
              <a:lnSpc>
                <a:spcPts val="1200"/>
              </a:lnSpc>
              <a:spcBef>
                <a:spcPts val="30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●"/>
              <a:defRPr/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>
                <a:solidFill>
                  <a:srgbClr val="002060"/>
                </a:solidFill>
              </a:rPr>
              <a:t>Транскрипты</a:t>
            </a:r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радио- </a:t>
            </a:r>
            <a:r>
              <a:rPr lang="ru-RU" sz="1400" b="1" dirty="0">
                <a:solidFill>
                  <a:srgbClr val="002060"/>
                </a:solidFill>
              </a:rPr>
              <a:t>и телевизионных передач</a:t>
            </a:r>
          </a:p>
        </p:txBody>
      </p:sp>
      <p:pic>
        <p:nvPicPr>
          <p:cNvPr id="8" name="Рисунок 9" descr="m3.png"/>
          <p:cNvPicPr>
            <a:picLocks/>
          </p:cNvPicPr>
          <p:nvPr/>
        </p:nvPicPr>
        <p:blipFill rotWithShape="1">
          <a:blip r:embed="rId5" cstate="print"/>
          <a:srcRect b="7115"/>
          <a:stretch/>
        </p:blipFill>
        <p:spPr bwMode="auto">
          <a:xfrm>
            <a:off x="3607530" y="699543"/>
            <a:ext cx="5241159" cy="2949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11" descr="m4.png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0363" y="665117"/>
            <a:ext cx="3034854" cy="2140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12" descr="m5.jpg"/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0363" y="2663339"/>
            <a:ext cx="3034854" cy="2140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124" descr="герб_РФ1"/>
          <p:cNvPicPr preferRelativeResize="0"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107142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124" descr="герб_РФ1"/>
          <p:cNvPicPr preferRelativeResize="0"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35011" y="112251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Номер слайда 14"/>
          <p:cNvSpPr txBox="1">
            <a:spLocks/>
          </p:cNvSpPr>
          <p:nvPr/>
        </p:nvSpPr>
        <p:spPr>
          <a:xfrm>
            <a:off x="0" y="5008518"/>
            <a:ext cx="9144000" cy="1350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tIns="0" bIns="0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3BCD2FB5-F711-4C4A-84EC-D015B0854B77}" type="slidenum">
              <a:rPr lang="ru-RU" sz="10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 Gothic" pitchFamily="34" charset="0"/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z="1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 Gothic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informsis.jpg"/>
          <p:cNvPicPr>
            <a:picLocks noChangeAspect="1" noChangeArrowheads="1"/>
          </p:cNvPicPr>
          <p:nvPr/>
        </p:nvPicPr>
        <p:blipFill>
          <a:blip r:embed="rId2" cstate="print">
            <a:lum bright="-4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2" y="0"/>
            <a:ext cx="9144000" cy="514350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-18"/>
            <a:ext cx="9145108" cy="627552"/>
          </a:xfrm>
          <a:prstGeom prst="rec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ts val="1500"/>
              </a:lnSpc>
              <a:defRPr/>
            </a:pPr>
            <a:r>
              <a:rPr lang="ru-RU" sz="1400" b="1" dirty="0" smtClean="0">
                <a:ln w="11430"/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Базовые информационно-справочные  системы и фонды</a:t>
            </a:r>
          </a:p>
        </p:txBody>
      </p:sp>
      <p:pic>
        <p:nvPicPr>
          <p:cNvPr id="33" name="Picture 124" descr="герб_РФ1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42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124" descr="герб_РФ1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5011" y="112251"/>
            <a:ext cx="397278" cy="3750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Номер слайда 14"/>
          <p:cNvSpPr txBox="1">
            <a:spLocks/>
          </p:cNvSpPr>
          <p:nvPr/>
        </p:nvSpPr>
        <p:spPr>
          <a:xfrm>
            <a:off x="0" y="5008518"/>
            <a:ext cx="9144000" cy="1350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tIns="0" bIns="0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3BCD2FB5-F711-4C4A-84EC-D015B0854B77}" type="slidenum">
              <a:rPr lang="ru-RU" sz="10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entury Gothic" pitchFamily="34" charset="0"/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z="1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entury Gothic" pitchFamily="34" charset="0"/>
              <a:cs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534" y="599549"/>
            <a:ext cx="8229922" cy="4492481"/>
          </a:xfrm>
          <a:prstGeom prst="rect">
            <a:avLst/>
          </a:prstGeom>
        </p:spPr>
      </p:pic>
      <p:pic>
        <p:nvPicPr>
          <p:cNvPr id="7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4" r="6862"/>
          <a:stretch>
            <a:fillRect/>
          </a:stretch>
        </p:blipFill>
        <p:spPr bwMode="auto">
          <a:xfrm>
            <a:off x="619124" y="966799"/>
            <a:ext cx="889635" cy="740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36" descr="\\Pc-02\обмен_\12_MOHOMYK\СЦ\совещание 2017_НЦ_Петрозаводск\пыф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13"/>
          <a:stretch>
            <a:fillRect/>
          </a:stretch>
        </p:blipFill>
        <p:spPr bwMode="auto">
          <a:xfrm>
            <a:off x="6112744" y="987574"/>
            <a:ext cx="710332" cy="716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informsis.jpg"/>
          <p:cNvPicPr>
            <a:picLocks noChangeAspect="1" noChangeArrowheads="1"/>
          </p:cNvPicPr>
          <p:nvPr/>
        </p:nvPicPr>
        <p:blipFill>
          <a:blip r:embed="rId2" cstate="print">
            <a:lum bright="-4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2" y="0"/>
            <a:ext cx="9144000" cy="514350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739882" y="1779662"/>
            <a:ext cx="7666038" cy="1393041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lIns="0" tIns="0" rIns="0" bIns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200"/>
              </a:lnSpc>
            </a:pPr>
            <a:r>
              <a:rPr lang="ru-RU" sz="3000" b="1" spc="15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БЛАГОДАРЮ  ЗА 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79824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3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233</Template>
  <TotalTime>3621</TotalTime>
  <Words>240</Words>
  <Application>Microsoft Office PowerPoint</Application>
  <PresentationFormat>Экран (16:9)</PresentationFormat>
  <Paragraphs>54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233</vt:lpstr>
      <vt:lpstr>Специальное оформление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mandrianova</dc:creator>
  <cp:lastModifiedBy>Лавреш Иван Иванович</cp:lastModifiedBy>
  <cp:revision>162</cp:revision>
  <dcterms:created xsi:type="dcterms:W3CDTF">2017-08-22T08:51:12Z</dcterms:created>
  <dcterms:modified xsi:type="dcterms:W3CDTF">2017-12-01T11:04:49Z</dcterms:modified>
</cp:coreProperties>
</file>